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56" r:id="rId2"/>
    <p:sldId id="275" r:id="rId3"/>
    <p:sldId id="257" r:id="rId4"/>
    <p:sldId id="263" r:id="rId5"/>
    <p:sldId id="260" r:id="rId6"/>
    <p:sldId id="273" r:id="rId7"/>
    <p:sldId id="264" r:id="rId8"/>
    <p:sldId id="265" r:id="rId9"/>
    <p:sldId id="266" r:id="rId10"/>
    <p:sldId id="267" r:id="rId11"/>
    <p:sldId id="272" r:id="rId12"/>
    <p:sldId id="268" r:id="rId13"/>
    <p:sldId id="270" r:id="rId14"/>
    <p:sldId id="271"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827"/>
    <p:restoredTop sz="81758"/>
  </p:normalViewPr>
  <p:slideViewPr>
    <p:cSldViewPr snapToGrid="0" snapToObjects="1">
      <p:cViewPr varScale="1">
        <p:scale>
          <a:sx n="72" d="100"/>
          <a:sy n="72" d="100"/>
        </p:scale>
        <p:origin x="712"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notesMaster" Target="notesMasters/notesMaster1.xml"/><Relationship Id="rId17" Type="http://schemas.openxmlformats.org/officeDocument/2006/relationships/presProps" Target="presProps.xml"/><Relationship Id="rId18" Type="http://schemas.openxmlformats.org/officeDocument/2006/relationships/viewProps" Target="viewProps.xml"/><Relationship Id="rId19" Type="http://schemas.openxmlformats.org/officeDocument/2006/relationships/theme" Target="theme/theme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oleObject" Target="Book1"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US"/>
  <c:roundedCorners val="0"/>
  <mc:AlternateContent xmlns:mc="http://schemas.openxmlformats.org/markup-compatibility/2006">
    <mc:Choice xmlns:c14="http://schemas.microsoft.com/office/drawing/2007/8/2/chart" Requires="c14">
      <c14:style val="108"/>
    </mc:Choice>
    <mc:Fallback>
      <c:style val="8"/>
    </mc:Fallback>
  </mc:AlternateContent>
  <c:chart>
    <c:autoTitleDeleted val="1"/>
    <c:plotArea>
      <c:layout/>
      <c:barChart>
        <c:barDir val="bar"/>
        <c:grouping val="stacked"/>
        <c:varyColors val="0"/>
        <c:ser>
          <c:idx val="0"/>
          <c:order val="0"/>
          <c:tx>
            <c:strRef>
              <c:f>Sheet2!$B$1</c:f>
              <c:strCache>
                <c:ptCount val="1"/>
                <c:pt idx="0">
                  <c:v>Extraction</c:v>
                </c:pt>
              </c:strCache>
            </c:strRef>
          </c:tx>
          <c:spPr>
            <a:solidFill>
              <a:schemeClr val="accent6">
                <a:tint val="58000"/>
              </a:schemeClr>
            </a:solidFill>
            <a:ln>
              <a:noFill/>
            </a:ln>
            <a:effectLst/>
          </c:spPr>
          <c:invertIfNegative val="0"/>
          <c:cat>
            <c:strRef>
              <c:f>Sheet2!$A$2:$A$20</c:f>
              <c:strCache>
                <c:ptCount val="19"/>
                <c:pt idx="0">
                  <c:v>STI Management</c:v>
                </c:pt>
                <c:pt idx="1">
                  <c:v>PMTCT</c:v>
                </c:pt>
                <c:pt idx="2">
                  <c:v>PrEP</c:v>
                </c:pt>
                <c:pt idx="3">
                  <c:v>VMMC</c:v>
                </c:pt>
                <c:pt idx="4">
                  <c:v>Service Packages for Key Pop.</c:v>
                </c:pt>
                <c:pt idx="5">
                  <c:v>Linkage to Care</c:v>
                </c:pt>
                <c:pt idx="6">
                  <c:v>Retention &amp; Adherence</c:v>
                </c:pt>
                <c:pt idx="7">
                  <c:v>Adult ART</c:v>
                </c:pt>
                <c:pt idx="8">
                  <c:v>Inpatient Care</c:v>
                </c:pt>
                <c:pt idx="9">
                  <c:v>HIV Counseling &amp; Testing</c:v>
                </c:pt>
                <c:pt idx="10">
                  <c:v>Post-Violence Care</c:v>
                </c:pt>
                <c:pt idx="11">
                  <c:v>Drug-resistance Surveillance</c:v>
                </c:pt>
                <c:pt idx="12">
                  <c:v>Patient Tracking</c:v>
                </c:pt>
                <c:pt idx="13">
                  <c:v>IEC</c:v>
                </c:pt>
                <c:pt idx="14">
                  <c:v>PEP</c:v>
                </c:pt>
                <c:pt idx="15">
                  <c:v>OI Diagnosis &amp; Treatment</c:v>
                </c:pt>
                <c:pt idx="16">
                  <c:v>Nutritional Support for PLHIV</c:v>
                </c:pt>
                <c:pt idx="17">
                  <c:v>Pediatric ART</c:v>
                </c:pt>
                <c:pt idx="18">
                  <c:v>Pre-ART</c:v>
                </c:pt>
              </c:strCache>
            </c:strRef>
          </c:cat>
          <c:val>
            <c:numRef>
              <c:f>Sheet2!$B$2:$B$20</c:f>
              <c:numCache>
                <c:formatCode>General</c:formatCode>
                <c:ptCount val="19"/>
                <c:pt idx="0">
                  <c:v>0.79</c:v>
                </c:pt>
                <c:pt idx="1">
                  <c:v>0.79</c:v>
                </c:pt>
                <c:pt idx="2">
                  <c:v>0.263333333333333</c:v>
                </c:pt>
                <c:pt idx="3">
                  <c:v>0.79</c:v>
                </c:pt>
                <c:pt idx="4">
                  <c:v>0.79</c:v>
                </c:pt>
                <c:pt idx="5">
                  <c:v>0.79</c:v>
                </c:pt>
                <c:pt idx="6">
                  <c:v>0.79</c:v>
                </c:pt>
                <c:pt idx="7">
                  <c:v>0.405128205128205</c:v>
                </c:pt>
                <c:pt idx="8">
                  <c:v>0.79</c:v>
                </c:pt>
                <c:pt idx="9">
                  <c:v>0.643703703703704</c:v>
                </c:pt>
                <c:pt idx="10">
                  <c:v>0.79</c:v>
                </c:pt>
                <c:pt idx="11">
                  <c:v>0.79</c:v>
                </c:pt>
                <c:pt idx="12">
                  <c:v>0.79</c:v>
                </c:pt>
                <c:pt idx="13">
                  <c:v>0.1975</c:v>
                </c:pt>
                <c:pt idx="14">
                  <c:v>0.2607</c:v>
                </c:pt>
                <c:pt idx="15">
                  <c:v>0.2607</c:v>
                </c:pt>
                <c:pt idx="16">
                  <c:v>0.5214</c:v>
                </c:pt>
                <c:pt idx="17">
                  <c:v>0.1896</c:v>
                </c:pt>
                <c:pt idx="18">
                  <c:v>0.5925</c:v>
                </c:pt>
              </c:numCache>
            </c:numRef>
          </c:val>
          <c:extLst xmlns:c16r2="http://schemas.microsoft.com/office/drawing/2015/06/chart">
            <c:ext xmlns:c16="http://schemas.microsoft.com/office/drawing/2014/chart" uri="{C3380CC4-5D6E-409C-BE32-E72D297353CC}">
              <c16:uniqueId val="{00000000-2D2B-4821-93EE-9298DAB9C91A}"/>
            </c:ext>
          </c:extLst>
        </c:ser>
        <c:ser>
          <c:idx val="1"/>
          <c:order val="1"/>
          <c:tx>
            <c:strRef>
              <c:f>Sheet2!$C$1</c:f>
              <c:strCache>
                <c:ptCount val="1"/>
                <c:pt idx="0">
                  <c:v>Update Content</c:v>
                </c:pt>
              </c:strCache>
            </c:strRef>
          </c:tx>
          <c:spPr>
            <a:solidFill>
              <a:schemeClr val="accent6">
                <a:tint val="86000"/>
              </a:schemeClr>
            </a:solidFill>
            <a:ln>
              <a:noFill/>
            </a:ln>
            <a:effectLst/>
          </c:spPr>
          <c:invertIfNegative val="0"/>
          <c:cat>
            <c:strRef>
              <c:f>Sheet2!$A$2:$A$20</c:f>
              <c:strCache>
                <c:ptCount val="19"/>
                <c:pt idx="0">
                  <c:v>STI Management</c:v>
                </c:pt>
                <c:pt idx="1">
                  <c:v>PMTCT</c:v>
                </c:pt>
                <c:pt idx="2">
                  <c:v>PrEP</c:v>
                </c:pt>
                <c:pt idx="3">
                  <c:v>VMMC</c:v>
                </c:pt>
                <c:pt idx="4">
                  <c:v>Service Packages for Key Pop.</c:v>
                </c:pt>
                <c:pt idx="5">
                  <c:v>Linkage to Care</c:v>
                </c:pt>
                <c:pt idx="6">
                  <c:v>Retention &amp; Adherence</c:v>
                </c:pt>
                <c:pt idx="7">
                  <c:v>Adult ART</c:v>
                </c:pt>
                <c:pt idx="8">
                  <c:v>Inpatient Care</c:v>
                </c:pt>
                <c:pt idx="9">
                  <c:v>HIV Counseling &amp; Testing</c:v>
                </c:pt>
                <c:pt idx="10">
                  <c:v>Post-Violence Care</c:v>
                </c:pt>
                <c:pt idx="11">
                  <c:v>Drug-resistance Surveillance</c:v>
                </c:pt>
                <c:pt idx="12">
                  <c:v>Patient Tracking</c:v>
                </c:pt>
                <c:pt idx="13">
                  <c:v>IEC</c:v>
                </c:pt>
                <c:pt idx="14">
                  <c:v>PEP</c:v>
                </c:pt>
                <c:pt idx="15">
                  <c:v>OI Diagnosis &amp; Treatment</c:v>
                </c:pt>
                <c:pt idx="16">
                  <c:v>Nutritional Support for PLHIV</c:v>
                </c:pt>
                <c:pt idx="17">
                  <c:v>Pediatric ART</c:v>
                </c:pt>
                <c:pt idx="18">
                  <c:v>Pre-ART</c:v>
                </c:pt>
              </c:strCache>
            </c:strRef>
          </c:cat>
          <c:val>
            <c:numRef>
              <c:f>Sheet2!$C$2:$C$20</c:f>
              <c:numCache>
                <c:formatCode>General</c:formatCode>
                <c:ptCount val="19"/>
                <c:pt idx="0">
                  <c:v>0.075</c:v>
                </c:pt>
                <c:pt idx="1">
                  <c:v>0.1</c:v>
                </c:pt>
                <c:pt idx="2">
                  <c:v>0.1</c:v>
                </c:pt>
                <c:pt idx="3">
                  <c:v>0.1</c:v>
                </c:pt>
                <c:pt idx="4">
                  <c:v>0.1</c:v>
                </c:pt>
                <c:pt idx="5">
                  <c:v>0.1</c:v>
                </c:pt>
                <c:pt idx="6">
                  <c:v>0.1</c:v>
                </c:pt>
                <c:pt idx="7">
                  <c:v>0.1</c:v>
                </c:pt>
                <c:pt idx="8">
                  <c:v>0.1</c:v>
                </c:pt>
                <c:pt idx="9">
                  <c:v>0.1</c:v>
                </c:pt>
                <c:pt idx="10">
                  <c:v>0.1</c:v>
                </c:pt>
                <c:pt idx="11">
                  <c:v>0.1</c:v>
                </c:pt>
                <c:pt idx="12">
                  <c:v>0.1</c:v>
                </c:pt>
                <c:pt idx="13">
                  <c:v>0.0</c:v>
                </c:pt>
                <c:pt idx="14">
                  <c:v>0.0</c:v>
                </c:pt>
                <c:pt idx="15">
                  <c:v>0.0</c:v>
                </c:pt>
                <c:pt idx="16">
                  <c:v>0.0</c:v>
                </c:pt>
                <c:pt idx="17">
                  <c:v>0.0</c:v>
                </c:pt>
                <c:pt idx="18">
                  <c:v>0.0</c:v>
                </c:pt>
              </c:numCache>
            </c:numRef>
          </c:val>
          <c:extLst xmlns:c16r2="http://schemas.microsoft.com/office/drawing/2015/06/chart">
            <c:ext xmlns:c16="http://schemas.microsoft.com/office/drawing/2014/chart" uri="{C3380CC4-5D6E-409C-BE32-E72D297353CC}">
              <c16:uniqueId val="{00000001-2D2B-4821-93EE-9298DAB9C91A}"/>
            </c:ext>
          </c:extLst>
        </c:ser>
        <c:ser>
          <c:idx val="2"/>
          <c:order val="2"/>
          <c:tx>
            <c:strRef>
              <c:f>Sheet2!$D$1</c:f>
              <c:strCache>
                <c:ptCount val="1"/>
                <c:pt idx="0">
                  <c:v>Review for Formatting</c:v>
                </c:pt>
              </c:strCache>
            </c:strRef>
          </c:tx>
          <c:spPr>
            <a:solidFill>
              <a:schemeClr val="accent6">
                <a:shade val="86000"/>
              </a:schemeClr>
            </a:solidFill>
            <a:ln>
              <a:noFill/>
            </a:ln>
            <a:effectLst/>
          </c:spPr>
          <c:invertIfNegative val="0"/>
          <c:cat>
            <c:strRef>
              <c:f>Sheet2!$A$2:$A$20</c:f>
              <c:strCache>
                <c:ptCount val="19"/>
                <c:pt idx="0">
                  <c:v>STI Management</c:v>
                </c:pt>
                <c:pt idx="1">
                  <c:v>PMTCT</c:v>
                </c:pt>
                <c:pt idx="2">
                  <c:v>PrEP</c:v>
                </c:pt>
                <c:pt idx="3">
                  <c:v>VMMC</c:v>
                </c:pt>
                <c:pt idx="4">
                  <c:v>Service Packages for Key Pop.</c:v>
                </c:pt>
                <c:pt idx="5">
                  <c:v>Linkage to Care</c:v>
                </c:pt>
                <c:pt idx="6">
                  <c:v>Retention &amp; Adherence</c:v>
                </c:pt>
                <c:pt idx="7">
                  <c:v>Adult ART</c:v>
                </c:pt>
                <c:pt idx="8">
                  <c:v>Inpatient Care</c:v>
                </c:pt>
                <c:pt idx="9">
                  <c:v>HIV Counseling &amp; Testing</c:v>
                </c:pt>
                <c:pt idx="10">
                  <c:v>Post-Violence Care</c:v>
                </c:pt>
                <c:pt idx="11">
                  <c:v>Drug-resistance Surveillance</c:v>
                </c:pt>
                <c:pt idx="12">
                  <c:v>Patient Tracking</c:v>
                </c:pt>
                <c:pt idx="13">
                  <c:v>IEC</c:v>
                </c:pt>
                <c:pt idx="14">
                  <c:v>PEP</c:v>
                </c:pt>
                <c:pt idx="15">
                  <c:v>OI Diagnosis &amp; Treatment</c:v>
                </c:pt>
                <c:pt idx="16">
                  <c:v>Nutritional Support for PLHIV</c:v>
                </c:pt>
                <c:pt idx="17">
                  <c:v>Pediatric ART</c:v>
                </c:pt>
                <c:pt idx="18">
                  <c:v>Pre-ART</c:v>
                </c:pt>
              </c:strCache>
            </c:strRef>
          </c:cat>
          <c:val>
            <c:numRef>
              <c:f>Sheet2!$D$2:$D$20</c:f>
              <c:numCache>
                <c:formatCode>General</c:formatCode>
                <c:ptCount val="19"/>
                <c:pt idx="0">
                  <c:v>0.0</c:v>
                </c:pt>
                <c:pt idx="1">
                  <c:v>0.1</c:v>
                </c:pt>
                <c:pt idx="2">
                  <c:v>0.1</c:v>
                </c:pt>
                <c:pt idx="3">
                  <c:v>0.1</c:v>
                </c:pt>
                <c:pt idx="4">
                  <c:v>0.1</c:v>
                </c:pt>
                <c:pt idx="5">
                  <c:v>0.1</c:v>
                </c:pt>
                <c:pt idx="6">
                  <c:v>0.1</c:v>
                </c:pt>
                <c:pt idx="7">
                  <c:v>0.1</c:v>
                </c:pt>
                <c:pt idx="8">
                  <c:v>0.1</c:v>
                </c:pt>
                <c:pt idx="9">
                  <c:v>0.1</c:v>
                </c:pt>
                <c:pt idx="10">
                  <c:v>0.1</c:v>
                </c:pt>
                <c:pt idx="11">
                  <c:v>0.1</c:v>
                </c:pt>
                <c:pt idx="12">
                  <c:v>0.1</c:v>
                </c:pt>
                <c:pt idx="13">
                  <c:v>0.0</c:v>
                </c:pt>
                <c:pt idx="14">
                  <c:v>0.0</c:v>
                </c:pt>
                <c:pt idx="15">
                  <c:v>0.0</c:v>
                </c:pt>
                <c:pt idx="16">
                  <c:v>0.0</c:v>
                </c:pt>
                <c:pt idx="17">
                  <c:v>0.0</c:v>
                </c:pt>
                <c:pt idx="18">
                  <c:v>0.0</c:v>
                </c:pt>
              </c:numCache>
            </c:numRef>
          </c:val>
          <c:extLst xmlns:c16r2="http://schemas.microsoft.com/office/drawing/2015/06/chart">
            <c:ext xmlns:c16="http://schemas.microsoft.com/office/drawing/2014/chart" uri="{C3380CC4-5D6E-409C-BE32-E72D297353CC}">
              <c16:uniqueId val="{00000002-2D2B-4821-93EE-9298DAB9C91A}"/>
            </c:ext>
          </c:extLst>
        </c:ser>
        <c:ser>
          <c:idx val="3"/>
          <c:order val="3"/>
          <c:tx>
            <c:strRef>
              <c:f>Sheet2!$E$1</c:f>
              <c:strCache>
                <c:ptCount val="1"/>
                <c:pt idx="0">
                  <c:v>Send to Elliot &amp; Lily</c:v>
                </c:pt>
              </c:strCache>
            </c:strRef>
          </c:tx>
          <c:spPr>
            <a:solidFill>
              <a:schemeClr val="accent6">
                <a:shade val="58000"/>
              </a:schemeClr>
            </a:solidFill>
            <a:ln>
              <a:noFill/>
            </a:ln>
            <a:effectLst/>
          </c:spPr>
          <c:invertIfNegative val="0"/>
          <c:cat>
            <c:strRef>
              <c:f>Sheet2!$A$2:$A$20</c:f>
              <c:strCache>
                <c:ptCount val="19"/>
                <c:pt idx="0">
                  <c:v>STI Management</c:v>
                </c:pt>
                <c:pt idx="1">
                  <c:v>PMTCT</c:v>
                </c:pt>
                <c:pt idx="2">
                  <c:v>PrEP</c:v>
                </c:pt>
                <c:pt idx="3">
                  <c:v>VMMC</c:v>
                </c:pt>
                <c:pt idx="4">
                  <c:v>Service Packages for Key Pop.</c:v>
                </c:pt>
                <c:pt idx="5">
                  <c:v>Linkage to Care</c:v>
                </c:pt>
                <c:pt idx="6">
                  <c:v>Retention &amp; Adherence</c:v>
                </c:pt>
                <c:pt idx="7">
                  <c:v>Adult ART</c:v>
                </c:pt>
                <c:pt idx="8">
                  <c:v>Inpatient Care</c:v>
                </c:pt>
                <c:pt idx="9">
                  <c:v>HIV Counseling &amp; Testing</c:v>
                </c:pt>
                <c:pt idx="10">
                  <c:v>Post-Violence Care</c:v>
                </c:pt>
                <c:pt idx="11">
                  <c:v>Drug-resistance Surveillance</c:v>
                </c:pt>
                <c:pt idx="12">
                  <c:v>Patient Tracking</c:v>
                </c:pt>
                <c:pt idx="13">
                  <c:v>IEC</c:v>
                </c:pt>
                <c:pt idx="14">
                  <c:v>PEP</c:v>
                </c:pt>
                <c:pt idx="15">
                  <c:v>OI Diagnosis &amp; Treatment</c:v>
                </c:pt>
                <c:pt idx="16">
                  <c:v>Nutritional Support for PLHIV</c:v>
                </c:pt>
                <c:pt idx="17">
                  <c:v>Pediatric ART</c:v>
                </c:pt>
                <c:pt idx="18">
                  <c:v>Pre-ART</c:v>
                </c:pt>
              </c:strCache>
            </c:strRef>
          </c:cat>
          <c:val>
            <c:numRef>
              <c:f>Sheet2!$E$2:$E$20</c:f>
              <c:numCache>
                <c:formatCode>General</c:formatCode>
                <c:ptCount val="19"/>
                <c:pt idx="0">
                  <c:v>0.0</c:v>
                </c:pt>
                <c:pt idx="1">
                  <c:v>0.0</c:v>
                </c:pt>
                <c:pt idx="2">
                  <c:v>0.0</c:v>
                </c:pt>
                <c:pt idx="3">
                  <c:v>0.01</c:v>
                </c:pt>
                <c:pt idx="4">
                  <c:v>0.0</c:v>
                </c:pt>
                <c:pt idx="5">
                  <c:v>0.0</c:v>
                </c:pt>
                <c:pt idx="6">
                  <c:v>0.0</c:v>
                </c:pt>
                <c:pt idx="7">
                  <c:v>0.01</c:v>
                </c:pt>
                <c:pt idx="8">
                  <c:v>0.0</c:v>
                </c:pt>
                <c:pt idx="9">
                  <c:v>0.0</c:v>
                </c:pt>
                <c:pt idx="10">
                  <c:v>0.0</c:v>
                </c:pt>
                <c:pt idx="11">
                  <c:v>0.0</c:v>
                </c:pt>
                <c:pt idx="12">
                  <c:v>0.0</c:v>
                </c:pt>
                <c:pt idx="13">
                  <c:v>0.0</c:v>
                </c:pt>
                <c:pt idx="14">
                  <c:v>0.0</c:v>
                </c:pt>
                <c:pt idx="15">
                  <c:v>0.0</c:v>
                </c:pt>
                <c:pt idx="16">
                  <c:v>0.0</c:v>
                </c:pt>
                <c:pt idx="17">
                  <c:v>0.0</c:v>
                </c:pt>
                <c:pt idx="18">
                  <c:v>0.0</c:v>
                </c:pt>
              </c:numCache>
            </c:numRef>
          </c:val>
          <c:extLst xmlns:c16r2="http://schemas.microsoft.com/office/drawing/2015/06/chart">
            <c:ext xmlns:c16="http://schemas.microsoft.com/office/drawing/2014/chart" uri="{C3380CC4-5D6E-409C-BE32-E72D297353CC}">
              <c16:uniqueId val="{00000003-2D2B-4821-93EE-9298DAB9C91A}"/>
            </c:ext>
          </c:extLst>
        </c:ser>
        <c:dLbls>
          <c:showLegendKey val="0"/>
          <c:showVal val="0"/>
          <c:showCatName val="0"/>
          <c:showSerName val="0"/>
          <c:showPercent val="0"/>
          <c:showBubbleSize val="0"/>
        </c:dLbls>
        <c:gapWidth val="150"/>
        <c:overlap val="100"/>
        <c:axId val="-2095859312"/>
        <c:axId val="-2095856480"/>
      </c:barChart>
      <c:catAx>
        <c:axId val="-2095859312"/>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095856480"/>
        <c:crosses val="autoZero"/>
        <c:auto val="1"/>
        <c:lblAlgn val="ctr"/>
        <c:lblOffset val="100"/>
        <c:noMultiLvlLbl val="0"/>
      </c:catAx>
      <c:valAx>
        <c:axId val="-2095856480"/>
        <c:scaling>
          <c:orientation val="minMax"/>
          <c:max val="1.0"/>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2095859312"/>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showDLblsOverMax val="0"/>
    <c:extLst xmlns:c16r2="http://schemas.microsoft.com/office/drawing/2015/06/chart">
      <c:ext xmlns:c16r3="http://schemas.microsoft.com/office/drawing/2017/03/chart" uri="{56B9EC1D-385E-4148-901F-78D8002777C0}">
        <c16r3:dataDisplayOptions16>
          <c16r3:dispNaAsBlank val="1"/>
        </c16r3:dataDisplayOptions16>
      </c:ext>
    </c:extLst>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withinLinearReversed" id="26">
  <a:schemeClr val="accent6"/>
</cs:colorStyle>
</file>

<file path=ppt/charts/style1.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tiff>
</file>

<file path=ppt/media/image2.tiff>
</file>

<file path=ppt/media/image3.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2B9627C-D83F-604A-BBDD-3C4804B4D6C3}" type="datetimeFigureOut">
              <a:rPr lang="en-US" smtClean="0"/>
              <a:t>2/26/18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AC24410-9F5D-9246-8EC8-74CF97C3F387}" type="slidenum">
              <a:rPr lang="en-US" smtClean="0"/>
              <a:t>‹#›</a:t>
            </a:fld>
            <a:endParaRPr lang="en-US"/>
          </a:p>
        </p:txBody>
      </p:sp>
    </p:spTree>
    <p:extLst>
      <p:ext uri="{BB962C8B-B14F-4D97-AF65-F5344CB8AC3E}">
        <p14:creationId xmlns:p14="http://schemas.microsoft.com/office/powerpoint/2010/main" val="14282083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Extraction:</a:t>
            </a:r>
          </a:p>
          <a:p>
            <a:r>
              <a:rPr lang="en-US" dirty="0" smtClean="0"/>
              <a:t>Priority interventions: completed by Wed 2/28 (</a:t>
            </a:r>
            <a:r>
              <a:rPr lang="en-US" dirty="0" err="1" smtClean="0"/>
              <a:t>PrEP</a:t>
            </a:r>
            <a:r>
              <a:rPr lang="en-US" dirty="0" smtClean="0"/>
              <a:t>=2, HCT=5, ART=more). Revisiting ART once priority interventions completed.</a:t>
            </a:r>
          </a:p>
          <a:p>
            <a:r>
              <a:rPr lang="en-US" dirty="0" smtClean="0"/>
              <a:t>As of 2/28, will have 132 articles remaining at 14/</a:t>
            </a:r>
            <a:r>
              <a:rPr lang="en-US" dirty="0" err="1" smtClean="0"/>
              <a:t>wk</a:t>
            </a:r>
            <a:r>
              <a:rPr lang="en-US" dirty="0" smtClean="0"/>
              <a:t> will be completed in 9.5 weeks on May 4.</a:t>
            </a:r>
          </a:p>
          <a:p>
            <a:endParaRPr lang="en-US" dirty="0" smtClean="0"/>
          </a:p>
          <a:p>
            <a:r>
              <a:rPr lang="en-US" dirty="0" smtClean="0"/>
              <a:t>Update content: confirm content in correct template version to ensure consistency and update as needed. Review specific fields for post-hoc review of standardization terminology (e.g. GHCC standardized clinical population, technology, unit cost, omitted costs, </a:t>
            </a:r>
            <a:r>
              <a:rPr lang="en-US" dirty="0" err="1" smtClean="0"/>
              <a:t>etc</a:t>
            </a:r>
            <a:r>
              <a:rPr lang="en-US" dirty="0" smtClean="0"/>
              <a:t>)</a:t>
            </a:r>
          </a:p>
          <a:p>
            <a:endParaRPr lang="en-US" dirty="0" smtClean="0"/>
          </a:p>
          <a:p>
            <a:r>
              <a:rPr lang="en-US" dirty="0" smtClean="0"/>
              <a:t>Review formatting: review excel sheet for errors I know to expect (missing fields, capitalization, link formats, </a:t>
            </a:r>
            <a:r>
              <a:rPr lang="en-US" dirty="0" err="1" smtClean="0"/>
              <a:t>etc</a:t>
            </a:r>
            <a:r>
              <a:rPr lang="en-US" dirty="0" smtClean="0"/>
              <a:t>)</a:t>
            </a:r>
          </a:p>
          <a:p>
            <a:endParaRPr lang="en-US" dirty="0" smtClean="0"/>
          </a:p>
          <a:p>
            <a:r>
              <a:rPr lang="en-US" dirty="0" smtClean="0"/>
              <a:t>Send to Lily for data checks and to Elliot for QA</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AAC24410-9F5D-9246-8EC8-74CF97C3F387}" type="slidenum">
              <a:rPr lang="en-US" smtClean="0"/>
              <a:t>5</a:t>
            </a:fld>
            <a:endParaRPr lang="en-US"/>
          </a:p>
        </p:txBody>
      </p:sp>
    </p:spTree>
    <p:extLst>
      <p:ext uri="{BB962C8B-B14F-4D97-AF65-F5344CB8AC3E}">
        <p14:creationId xmlns:p14="http://schemas.microsoft.com/office/powerpoint/2010/main" val="96522124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These will be underway after completion of the priority interventions. They will not need any updating steps since the template is stable.</a:t>
            </a:r>
          </a:p>
          <a:p>
            <a:endParaRPr lang="en-US" dirty="0"/>
          </a:p>
        </p:txBody>
      </p:sp>
      <p:sp>
        <p:nvSpPr>
          <p:cNvPr id="4" name="Slide Number Placeholder 3"/>
          <p:cNvSpPr>
            <a:spLocks noGrp="1"/>
          </p:cNvSpPr>
          <p:nvPr>
            <p:ph type="sldNum" sz="quarter" idx="10"/>
          </p:nvPr>
        </p:nvSpPr>
        <p:spPr/>
        <p:txBody>
          <a:bodyPr/>
          <a:lstStyle/>
          <a:p>
            <a:fld id="{AAC24410-9F5D-9246-8EC8-74CF97C3F387}" type="slidenum">
              <a:rPr lang="en-US" smtClean="0"/>
              <a:t>6</a:t>
            </a:fld>
            <a:endParaRPr lang="en-US"/>
          </a:p>
        </p:txBody>
      </p:sp>
    </p:spTree>
    <p:extLst>
      <p:ext uri="{BB962C8B-B14F-4D97-AF65-F5344CB8AC3E}">
        <p14:creationId xmlns:p14="http://schemas.microsoft.com/office/powerpoint/2010/main" val="139746538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AAC24410-9F5D-9246-8EC8-74CF97C3F387}" type="slidenum">
              <a:rPr lang="en-US" smtClean="0"/>
              <a:t>8</a:t>
            </a:fld>
            <a:endParaRPr lang="en-US"/>
          </a:p>
        </p:txBody>
      </p:sp>
    </p:spTree>
    <p:extLst>
      <p:ext uri="{BB962C8B-B14F-4D97-AF65-F5344CB8AC3E}">
        <p14:creationId xmlns:p14="http://schemas.microsoft.com/office/powerpoint/2010/main" val="12390836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Common VMMC issues: spelling, age in years vs days for infant VMMC, etc.</a:t>
            </a:r>
          </a:p>
          <a:p>
            <a:endParaRPr lang="en-US" dirty="0"/>
          </a:p>
        </p:txBody>
      </p:sp>
      <p:sp>
        <p:nvSpPr>
          <p:cNvPr id="4" name="Slide Number Placeholder 3"/>
          <p:cNvSpPr>
            <a:spLocks noGrp="1"/>
          </p:cNvSpPr>
          <p:nvPr>
            <p:ph type="sldNum" sz="quarter" idx="10"/>
          </p:nvPr>
        </p:nvSpPr>
        <p:spPr/>
        <p:txBody>
          <a:bodyPr/>
          <a:lstStyle/>
          <a:p>
            <a:fld id="{AAC24410-9F5D-9246-8EC8-74CF97C3F387}" type="slidenum">
              <a:rPr lang="en-US" smtClean="0"/>
              <a:t>12</a:t>
            </a:fld>
            <a:endParaRPr lang="en-US"/>
          </a:p>
        </p:txBody>
      </p:sp>
    </p:spTree>
    <p:extLst>
      <p:ext uri="{BB962C8B-B14F-4D97-AF65-F5344CB8AC3E}">
        <p14:creationId xmlns:p14="http://schemas.microsoft.com/office/powerpoint/2010/main" val="18239952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77324D94-C1AC-B14E-805E-6063ECC73550}" type="datetimeFigureOut">
              <a:rPr lang="en-US" smtClean="0"/>
              <a:t>2/26/18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E7AE76-93CC-0E4C-BA79-02AD777EBFBF}" type="slidenum">
              <a:rPr lang="en-US" smtClean="0"/>
              <a:t>‹#›</a:t>
            </a:fld>
            <a:endParaRPr lang="en-US"/>
          </a:p>
        </p:txBody>
      </p:sp>
    </p:spTree>
    <p:extLst>
      <p:ext uri="{BB962C8B-B14F-4D97-AF65-F5344CB8AC3E}">
        <p14:creationId xmlns:p14="http://schemas.microsoft.com/office/powerpoint/2010/main" val="2365903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7324D94-C1AC-B14E-805E-6063ECC73550}" type="datetimeFigureOut">
              <a:rPr lang="en-US" smtClean="0"/>
              <a:t>2/26/18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E7AE76-93CC-0E4C-BA79-02AD777EBFBF}" type="slidenum">
              <a:rPr lang="en-US" smtClean="0"/>
              <a:t>‹#›</a:t>
            </a:fld>
            <a:endParaRPr lang="en-US"/>
          </a:p>
        </p:txBody>
      </p:sp>
    </p:spTree>
    <p:extLst>
      <p:ext uri="{BB962C8B-B14F-4D97-AF65-F5344CB8AC3E}">
        <p14:creationId xmlns:p14="http://schemas.microsoft.com/office/powerpoint/2010/main" val="8818128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7324D94-C1AC-B14E-805E-6063ECC73550}" type="datetimeFigureOut">
              <a:rPr lang="en-US" smtClean="0"/>
              <a:t>2/26/18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E7AE76-93CC-0E4C-BA79-02AD777EBFBF}" type="slidenum">
              <a:rPr lang="en-US" smtClean="0"/>
              <a:t>‹#›</a:t>
            </a:fld>
            <a:endParaRPr lang="en-US"/>
          </a:p>
        </p:txBody>
      </p:sp>
    </p:spTree>
    <p:extLst>
      <p:ext uri="{BB962C8B-B14F-4D97-AF65-F5344CB8AC3E}">
        <p14:creationId xmlns:p14="http://schemas.microsoft.com/office/powerpoint/2010/main" val="8442917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7324D94-C1AC-B14E-805E-6063ECC73550}" type="datetimeFigureOut">
              <a:rPr lang="en-US" smtClean="0"/>
              <a:t>2/26/18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E7AE76-93CC-0E4C-BA79-02AD777EBFBF}" type="slidenum">
              <a:rPr lang="en-US" smtClean="0"/>
              <a:t>‹#›</a:t>
            </a:fld>
            <a:endParaRPr lang="en-US"/>
          </a:p>
        </p:txBody>
      </p:sp>
    </p:spTree>
    <p:extLst>
      <p:ext uri="{BB962C8B-B14F-4D97-AF65-F5344CB8AC3E}">
        <p14:creationId xmlns:p14="http://schemas.microsoft.com/office/powerpoint/2010/main" val="13817818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77324D94-C1AC-B14E-805E-6063ECC73550}" type="datetimeFigureOut">
              <a:rPr lang="en-US" smtClean="0"/>
              <a:t>2/26/18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5E7AE76-93CC-0E4C-BA79-02AD777EBFBF}" type="slidenum">
              <a:rPr lang="en-US" smtClean="0"/>
              <a:t>‹#›</a:t>
            </a:fld>
            <a:endParaRPr lang="en-US"/>
          </a:p>
        </p:txBody>
      </p:sp>
    </p:spTree>
    <p:extLst>
      <p:ext uri="{BB962C8B-B14F-4D97-AF65-F5344CB8AC3E}">
        <p14:creationId xmlns:p14="http://schemas.microsoft.com/office/powerpoint/2010/main" val="7194447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7324D94-C1AC-B14E-805E-6063ECC73550}" type="datetimeFigureOut">
              <a:rPr lang="en-US" smtClean="0"/>
              <a:t>2/26/18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5E7AE76-93CC-0E4C-BA79-02AD777EBFBF}" type="slidenum">
              <a:rPr lang="en-US" smtClean="0"/>
              <a:t>‹#›</a:t>
            </a:fld>
            <a:endParaRPr lang="en-US"/>
          </a:p>
        </p:txBody>
      </p:sp>
    </p:spTree>
    <p:extLst>
      <p:ext uri="{BB962C8B-B14F-4D97-AF65-F5344CB8AC3E}">
        <p14:creationId xmlns:p14="http://schemas.microsoft.com/office/powerpoint/2010/main" val="13743587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77324D94-C1AC-B14E-805E-6063ECC73550}" type="datetimeFigureOut">
              <a:rPr lang="en-US" smtClean="0"/>
              <a:t>2/26/18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5E7AE76-93CC-0E4C-BA79-02AD777EBFBF}" type="slidenum">
              <a:rPr lang="en-US" smtClean="0"/>
              <a:t>‹#›</a:t>
            </a:fld>
            <a:endParaRPr lang="en-US"/>
          </a:p>
        </p:txBody>
      </p:sp>
    </p:spTree>
    <p:extLst>
      <p:ext uri="{BB962C8B-B14F-4D97-AF65-F5344CB8AC3E}">
        <p14:creationId xmlns:p14="http://schemas.microsoft.com/office/powerpoint/2010/main" val="5139251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7324D94-C1AC-B14E-805E-6063ECC73550}" type="datetimeFigureOut">
              <a:rPr lang="en-US" smtClean="0"/>
              <a:t>2/26/18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5E7AE76-93CC-0E4C-BA79-02AD777EBFBF}" type="slidenum">
              <a:rPr lang="en-US" smtClean="0"/>
              <a:t>‹#›</a:t>
            </a:fld>
            <a:endParaRPr lang="en-US"/>
          </a:p>
        </p:txBody>
      </p:sp>
    </p:spTree>
    <p:extLst>
      <p:ext uri="{BB962C8B-B14F-4D97-AF65-F5344CB8AC3E}">
        <p14:creationId xmlns:p14="http://schemas.microsoft.com/office/powerpoint/2010/main" val="360515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77324D94-C1AC-B14E-805E-6063ECC73550}" type="datetimeFigureOut">
              <a:rPr lang="en-US" smtClean="0"/>
              <a:t>2/26/18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5E7AE76-93CC-0E4C-BA79-02AD777EBFBF}" type="slidenum">
              <a:rPr lang="en-US" smtClean="0"/>
              <a:t>‹#›</a:t>
            </a:fld>
            <a:endParaRPr lang="en-US"/>
          </a:p>
        </p:txBody>
      </p:sp>
    </p:spTree>
    <p:extLst>
      <p:ext uri="{BB962C8B-B14F-4D97-AF65-F5344CB8AC3E}">
        <p14:creationId xmlns:p14="http://schemas.microsoft.com/office/powerpoint/2010/main" val="113618659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7324D94-C1AC-B14E-805E-6063ECC73550}" type="datetimeFigureOut">
              <a:rPr lang="en-US" smtClean="0"/>
              <a:t>2/26/18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5E7AE76-93CC-0E4C-BA79-02AD777EBFBF}" type="slidenum">
              <a:rPr lang="en-US" smtClean="0"/>
              <a:t>‹#›</a:t>
            </a:fld>
            <a:endParaRPr lang="en-US"/>
          </a:p>
        </p:txBody>
      </p:sp>
    </p:spTree>
    <p:extLst>
      <p:ext uri="{BB962C8B-B14F-4D97-AF65-F5344CB8AC3E}">
        <p14:creationId xmlns:p14="http://schemas.microsoft.com/office/powerpoint/2010/main" val="4634290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77324D94-C1AC-B14E-805E-6063ECC73550}" type="datetimeFigureOut">
              <a:rPr lang="en-US" smtClean="0"/>
              <a:t>2/26/18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5E7AE76-93CC-0E4C-BA79-02AD777EBFBF}" type="slidenum">
              <a:rPr lang="en-US" smtClean="0"/>
              <a:t>‹#›</a:t>
            </a:fld>
            <a:endParaRPr lang="en-US"/>
          </a:p>
        </p:txBody>
      </p:sp>
    </p:spTree>
    <p:extLst>
      <p:ext uri="{BB962C8B-B14F-4D97-AF65-F5344CB8AC3E}">
        <p14:creationId xmlns:p14="http://schemas.microsoft.com/office/powerpoint/2010/main" val="2075599820"/>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7324D94-C1AC-B14E-805E-6063ECC73550}" type="datetimeFigureOut">
              <a:rPr lang="en-US" smtClean="0"/>
              <a:t>2/26/18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5E7AE76-93CC-0E4C-BA79-02AD777EBFBF}" type="slidenum">
              <a:rPr lang="en-US" smtClean="0"/>
              <a:t>‹#›</a:t>
            </a:fld>
            <a:endParaRPr lang="en-US"/>
          </a:p>
        </p:txBody>
      </p:sp>
    </p:spTree>
    <p:extLst>
      <p:ext uri="{BB962C8B-B14F-4D97-AF65-F5344CB8AC3E}">
        <p14:creationId xmlns:p14="http://schemas.microsoft.com/office/powerpoint/2010/main" val="6641790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f"/></Relationships>
</file>

<file path=ppt/slides/_rels/slide11.xml.rels><?xml version="1.0" encoding="UTF-8" standalone="yes"?>
<Relationships xmlns="http://schemas.openxmlformats.org/package/2006/relationships"><Relationship Id="rId3" Type="http://schemas.openxmlformats.org/officeDocument/2006/relationships/image" Target="../media/image2.tiff"/><Relationship Id="rId4" Type="http://schemas.openxmlformats.org/officeDocument/2006/relationships/image" Target="../media/image3.tiff"/><Relationship Id="rId1" Type="http://schemas.openxmlformats.org/officeDocument/2006/relationships/slideLayout" Target="../slideLayouts/slideLayout2.xml"/><Relationship Id="rId2" Type="http://schemas.openxmlformats.org/officeDocument/2006/relationships/image" Target="../media/image1.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1.tif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tiff"/><Relationship Id="rId4" Type="http://schemas.openxmlformats.org/officeDocument/2006/relationships/chart" Target="../charts/chart1.xml"/><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1.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20315" y="1214438"/>
            <a:ext cx="12192000" cy="2387600"/>
          </a:xfrm>
        </p:spPr>
        <p:txBody>
          <a:bodyPr/>
          <a:lstStyle/>
          <a:p>
            <a:r>
              <a:rPr lang="en-US" dirty="0" smtClean="0"/>
              <a:t>Extraction             UCSR</a:t>
            </a:r>
            <a:endParaRPr lang="en-US" dirty="0"/>
          </a:p>
        </p:txBody>
      </p:sp>
      <p:sp>
        <p:nvSpPr>
          <p:cNvPr id="3" name="Subtitle 2"/>
          <p:cNvSpPr>
            <a:spLocks noGrp="1"/>
          </p:cNvSpPr>
          <p:nvPr>
            <p:ph type="subTitle" idx="1"/>
          </p:nvPr>
        </p:nvSpPr>
        <p:spPr/>
        <p:txBody>
          <a:bodyPr/>
          <a:lstStyle/>
          <a:p>
            <a:endParaRPr lang="en-US" dirty="0" smtClean="0"/>
          </a:p>
          <a:p>
            <a:r>
              <a:rPr lang="en-US" dirty="0" smtClean="0"/>
              <a:t>February 26, 2018</a:t>
            </a:r>
          </a:p>
        </p:txBody>
      </p:sp>
      <p:cxnSp>
        <p:nvCxnSpPr>
          <p:cNvPr id="7" name="Straight Arrow Connector 6"/>
          <p:cNvCxnSpPr/>
          <p:nvPr/>
        </p:nvCxnSpPr>
        <p:spPr>
          <a:xfrm>
            <a:off x="5847347" y="3148097"/>
            <a:ext cx="1564105" cy="0"/>
          </a:xfrm>
          <a:prstGeom prst="straightConnector1">
            <a:avLst/>
          </a:prstGeom>
          <a:ln w="76200">
            <a:solidFill>
              <a:schemeClr val="accent4">
                <a:lumMod val="75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8710417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32934" y="365125"/>
            <a:ext cx="7103530" cy="1325563"/>
          </a:xfrm>
        </p:spPr>
        <p:txBody>
          <a:bodyPr/>
          <a:lstStyle/>
          <a:p>
            <a:r>
              <a:rPr lang="en-US" dirty="0" smtClean="0"/>
              <a:t>Data prep for UCSR &amp; checks</a:t>
            </a:r>
            <a:endParaRPr lang="en-US" dirty="0"/>
          </a:p>
        </p:txBody>
      </p:sp>
      <p:sp>
        <p:nvSpPr>
          <p:cNvPr id="7" name="Oval 6"/>
          <p:cNvSpPr/>
          <p:nvPr/>
        </p:nvSpPr>
        <p:spPr>
          <a:xfrm>
            <a:off x="294750" y="743481"/>
            <a:ext cx="568850" cy="568850"/>
          </a:xfrm>
          <a:prstGeom prst="ellipse">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dirty="0" smtClean="0">
                <a:solidFill>
                  <a:schemeClr val="tx1">
                    <a:lumMod val="85000"/>
                    <a:lumOff val="15000"/>
                  </a:schemeClr>
                </a:solidFill>
              </a:rPr>
              <a:t>2.3</a:t>
            </a:r>
            <a:endParaRPr lang="en-US" sz="1300" dirty="0">
              <a:solidFill>
                <a:schemeClr val="tx1">
                  <a:lumMod val="85000"/>
                  <a:lumOff val="15000"/>
                </a:schemeClr>
              </a:solidFill>
            </a:endParaRPr>
          </a:p>
        </p:txBody>
      </p:sp>
      <p:sp>
        <p:nvSpPr>
          <p:cNvPr id="9" name="Content Placeholder 8"/>
          <p:cNvSpPr>
            <a:spLocks noGrp="1"/>
          </p:cNvSpPr>
          <p:nvPr>
            <p:ph idx="1"/>
          </p:nvPr>
        </p:nvSpPr>
        <p:spPr/>
        <p:txBody>
          <a:bodyPr>
            <a:normAutofit fontScale="92500" lnSpcReduction="10000"/>
          </a:bodyPr>
          <a:lstStyle/>
          <a:p>
            <a:r>
              <a:rPr lang="en-US" dirty="0" smtClean="0"/>
              <a:t>Cross-validation of costs </a:t>
            </a:r>
          </a:p>
          <a:p>
            <a:pPr lvl="1"/>
            <a:r>
              <a:rPr lang="en-US" dirty="0" smtClean="0"/>
              <a:t>Check that broad standard input categories sum to mean cost, narrow input categories sum to broad categories, broad activity categories sum to mean cost, narrow input categories sum to broad categories </a:t>
            </a:r>
            <a:endParaRPr lang="en-US" dirty="0"/>
          </a:p>
          <a:p>
            <a:r>
              <a:rPr lang="en-US" dirty="0" smtClean="0"/>
              <a:t>Label all variables that will be used in UCSR </a:t>
            </a:r>
          </a:p>
          <a:p>
            <a:r>
              <a:rPr lang="en-US" dirty="0" smtClean="0"/>
              <a:t>Add in any missing columns for particular intervention that need to be accounted for in UCSR </a:t>
            </a:r>
          </a:p>
          <a:p>
            <a:r>
              <a:rPr lang="en-US" dirty="0" smtClean="0"/>
              <a:t>Standardize all types of missing values (N/A, NR, NA) with a period </a:t>
            </a:r>
          </a:p>
          <a:p>
            <a:r>
              <a:rPr lang="en-US" dirty="0" smtClean="0"/>
              <a:t>Order variables for UCSR (inherent check that all variables are there)</a:t>
            </a:r>
          </a:p>
          <a:p>
            <a:pPr marL="0" indent="0">
              <a:buNone/>
            </a:pPr>
            <a:endParaRPr lang="en-US" dirty="0" smtClean="0"/>
          </a:p>
          <a:p>
            <a:pPr marL="0" indent="0">
              <a:buNone/>
            </a:pPr>
            <a:r>
              <a:rPr lang="en-US" b="1" dirty="0" smtClean="0"/>
              <a:t>Output wide file as .</a:t>
            </a:r>
            <a:r>
              <a:rPr lang="en-US" b="1" dirty="0" err="1" smtClean="0"/>
              <a:t>xlsx</a:t>
            </a:r>
            <a:endParaRPr lang="en-US" b="1" dirty="0"/>
          </a:p>
        </p:txBody>
      </p:sp>
      <p:pic>
        <p:nvPicPr>
          <p:cNvPr id="11" name="Picture 10"/>
          <p:cNvPicPr>
            <a:picLocks noChangeAspect="1"/>
          </p:cNvPicPr>
          <p:nvPr/>
        </p:nvPicPr>
        <p:blipFill>
          <a:blip r:embed="rId2"/>
          <a:stretch>
            <a:fillRect/>
          </a:stretch>
        </p:blipFill>
        <p:spPr>
          <a:xfrm>
            <a:off x="8136464" y="288923"/>
            <a:ext cx="3708400" cy="1807324"/>
          </a:xfrm>
          <a:prstGeom prst="rect">
            <a:avLst/>
          </a:prstGeom>
        </p:spPr>
      </p:pic>
      <p:sp>
        <p:nvSpPr>
          <p:cNvPr id="8" name="TextBox 7"/>
          <p:cNvSpPr txBox="1"/>
          <p:nvPr/>
        </p:nvSpPr>
        <p:spPr>
          <a:xfrm>
            <a:off x="9364132" y="982134"/>
            <a:ext cx="508001" cy="552978"/>
          </a:xfrm>
          <a:prstGeom prst="rect">
            <a:avLst/>
          </a:prstGeom>
          <a:solidFill>
            <a:schemeClr val="accent4">
              <a:lumMod val="20000"/>
              <a:lumOff val="80000"/>
              <a:alpha val="23000"/>
            </a:schemeClr>
          </a:solidFill>
          <a:ln>
            <a:solidFill>
              <a:schemeClr val="accent4">
                <a:lumMod val="75000"/>
              </a:schemeClr>
            </a:solidFill>
          </a:ln>
        </p:spPr>
        <p:txBody>
          <a:bodyPr wrap="square" rtlCol="0">
            <a:spAutoFit/>
          </a:bodyPr>
          <a:lstStyle/>
          <a:p>
            <a:endParaRPr lang="en-US"/>
          </a:p>
        </p:txBody>
      </p:sp>
    </p:spTree>
    <p:extLst>
      <p:ext uri="{BB962C8B-B14F-4D97-AF65-F5344CB8AC3E}">
        <p14:creationId xmlns:p14="http://schemas.microsoft.com/office/powerpoint/2010/main" val="146256877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32934" y="365125"/>
            <a:ext cx="7103530" cy="1325563"/>
          </a:xfrm>
        </p:spPr>
        <p:txBody>
          <a:bodyPr/>
          <a:lstStyle/>
          <a:p>
            <a:r>
              <a:rPr lang="en-US" dirty="0" smtClean="0"/>
              <a:t>Data prep for UCSR &amp; checks</a:t>
            </a:r>
            <a:endParaRPr lang="en-US" dirty="0"/>
          </a:p>
        </p:txBody>
      </p:sp>
      <p:sp>
        <p:nvSpPr>
          <p:cNvPr id="7" name="Oval 6"/>
          <p:cNvSpPr/>
          <p:nvPr/>
        </p:nvSpPr>
        <p:spPr>
          <a:xfrm>
            <a:off x="294750" y="743481"/>
            <a:ext cx="568850" cy="568850"/>
          </a:xfrm>
          <a:prstGeom prst="ellipse">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dirty="0" smtClean="0">
                <a:solidFill>
                  <a:schemeClr val="tx1">
                    <a:lumMod val="85000"/>
                    <a:lumOff val="15000"/>
                  </a:schemeClr>
                </a:solidFill>
              </a:rPr>
              <a:t>2.3</a:t>
            </a:r>
            <a:endParaRPr lang="en-US" sz="1300" dirty="0">
              <a:solidFill>
                <a:schemeClr val="tx1">
                  <a:lumMod val="85000"/>
                  <a:lumOff val="15000"/>
                </a:schemeClr>
              </a:solidFill>
            </a:endParaRPr>
          </a:p>
        </p:txBody>
      </p:sp>
      <p:sp>
        <p:nvSpPr>
          <p:cNvPr id="9" name="Content Placeholder 8"/>
          <p:cNvSpPr>
            <a:spLocks noGrp="1"/>
          </p:cNvSpPr>
          <p:nvPr>
            <p:ph idx="1"/>
          </p:nvPr>
        </p:nvSpPr>
        <p:spPr/>
        <p:txBody>
          <a:bodyPr>
            <a:normAutofit/>
          </a:bodyPr>
          <a:lstStyle/>
          <a:p>
            <a:endParaRPr lang="en-US" dirty="0" smtClean="0"/>
          </a:p>
          <a:p>
            <a:r>
              <a:rPr lang="en-US" dirty="0" smtClean="0"/>
              <a:t>Use prepped excel file to generate a pdf of checks</a:t>
            </a:r>
          </a:p>
          <a:p>
            <a:pPr lvl="1"/>
            <a:r>
              <a:rPr lang="en-US" dirty="0" smtClean="0"/>
              <a:t>Summary of every variable going to the UCSR (categories, labels, frequencies)</a:t>
            </a:r>
            <a:endParaRPr lang="en-US" dirty="0"/>
          </a:p>
        </p:txBody>
      </p:sp>
      <p:pic>
        <p:nvPicPr>
          <p:cNvPr id="11" name="Picture 10"/>
          <p:cNvPicPr>
            <a:picLocks noChangeAspect="1"/>
          </p:cNvPicPr>
          <p:nvPr/>
        </p:nvPicPr>
        <p:blipFill>
          <a:blip r:embed="rId2"/>
          <a:stretch>
            <a:fillRect/>
          </a:stretch>
        </p:blipFill>
        <p:spPr>
          <a:xfrm>
            <a:off x="8136464" y="288923"/>
            <a:ext cx="3708400" cy="1807324"/>
          </a:xfrm>
          <a:prstGeom prst="rect">
            <a:avLst/>
          </a:prstGeom>
        </p:spPr>
      </p:pic>
      <p:sp>
        <p:nvSpPr>
          <p:cNvPr id="8" name="TextBox 7"/>
          <p:cNvSpPr txBox="1"/>
          <p:nvPr/>
        </p:nvSpPr>
        <p:spPr>
          <a:xfrm>
            <a:off x="9364132" y="982134"/>
            <a:ext cx="508001" cy="552978"/>
          </a:xfrm>
          <a:prstGeom prst="rect">
            <a:avLst/>
          </a:prstGeom>
          <a:solidFill>
            <a:schemeClr val="accent4">
              <a:lumMod val="20000"/>
              <a:lumOff val="80000"/>
              <a:alpha val="23000"/>
            </a:schemeClr>
          </a:solidFill>
          <a:ln>
            <a:solidFill>
              <a:schemeClr val="accent4">
                <a:lumMod val="75000"/>
              </a:schemeClr>
            </a:solidFill>
          </a:ln>
        </p:spPr>
        <p:txBody>
          <a:bodyPr wrap="square" rtlCol="0">
            <a:spAutoFit/>
          </a:bodyPr>
          <a:lstStyle/>
          <a:p>
            <a:endParaRPr lang="en-US"/>
          </a:p>
        </p:txBody>
      </p:sp>
      <p:pic>
        <p:nvPicPr>
          <p:cNvPr id="3" name="Picture 2"/>
          <p:cNvPicPr>
            <a:picLocks noChangeAspect="1"/>
          </p:cNvPicPr>
          <p:nvPr/>
        </p:nvPicPr>
        <p:blipFill>
          <a:blip r:embed="rId3"/>
          <a:stretch>
            <a:fillRect/>
          </a:stretch>
        </p:blipFill>
        <p:spPr>
          <a:xfrm>
            <a:off x="294750" y="4001294"/>
            <a:ext cx="6132325" cy="2031138"/>
          </a:xfrm>
          <a:prstGeom prst="rect">
            <a:avLst/>
          </a:prstGeom>
          <a:ln>
            <a:solidFill>
              <a:srgbClr val="002060"/>
            </a:solidFill>
          </a:ln>
        </p:spPr>
      </p:pic>
      <p:pic>
        <p:nvPicPr>
          <p:cNvPr id="4" name="Picture 3"/>
          <p:cNvPicPr>
            <a:picLocks noChangeAspect="1"/>
          </p:cNvPicPr>
          <p:nvPr/>
        </p:nvPicPr>
        <p:blipFill>
          <a:blip r:embed="rId4"/>
          <a:stretch>
            <a:fillRect/>
          </a:stretch>
        </p:blipFill>
        <p:spPr>
          <a:xfrm>
            <a:off x="6945784" y="4001294"/>
            <a:ext cx="4836695" cy="2067595"/>
          </a:xfrm>
          <a:prstGeom prst="rect">
            <a:avLst/>
          </a:prstGeom>
          <a:ln>
            <a:solidFill>
              <a:srgbClr val="002060"/>
            </a:solidFill>
          </a:ln>
        </p:spPr>
      </p:pic>
    </p:spTree>
    <p:extLst>
      <p:ext uri="{BB962C8B-B14F-4D97-AF65-F5344CB8AC3E}">
        <p14:creationId xmlns:p14="http://schemas.microsoft.com/office/powerpoint/2010/main" val="10782914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32934" y="365125"/>
            <a:ext cx="7103530" cy="1325563"/>
          </a:xfrm>
        </p:spPr>
        <p:txBody>
          <a:bodyPr/>
          <a:lstStyle/>
          <a:p>
            <a:r>
              <a:rPr lang="en-US" dirty="0" smtClean="0"/>
              <a:t>Back to extractors for template clean-up</a:t>
            </a:r>
            <a:endParaRPr lang="en-US" dirty="0"/>
          </a:p>
        </p:txBody>
      </p:sp>
      <p:sp>
        <p:nvSpPr>
          <p:cNvPr id="7" name="Oval 6"/>
          <p:cNvSpPr/>
          <p:nvPr/>
        </p:nvSpPr>
        <p:spPr>
          <a:xfrm>
            <a:off x="294750" y="743481"/>
            <a:ext cx="568850" cy="568850"/>
          </a:xfrm>
          <a:prstGeom prst="ellipse">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dirty="0" smtClean="0">
                <a:solidFill>
                  <a:schemeClr val="tx1">
                    <a:lumMod val="85000"/>
                    <a:lumOff val="15000"/>
                  </a:schemeClr>
                </a:solidFill>
              </a:rPr>
              <a:t>3</a:t>
            </a:r>
            <a:endParaRPr lang="en-US" sz="1300" dirty="0">
              <a:solidFill>
                <a:schemeClr val="tx1">
                  <a:lumMod val="85000"/>
                  <a:lumOff val="15000"/>
                </a:schemeClr>
              </a:solidFill>
            </a:endParaRPr>
          </a:p>
        </p:txBody>
      </p:sp>
      <p:sp>
        <p:nvSpPr>
          <p:cNvPr id="9" name="Content Placeholder 8"/>
          <p:cNvSpPr>
            <a:spLocks noGrp="1"/>
          </p:cNvSpPr>
          <p:nvPr>
            <p:ph idx="1"/>
          </p:nvPr>
        </p:nvSpPr>
        <p:spPr/>
        <p:txBody>
          <a:bodyPr>
            <a:normAutofit lnSpcReduction="10000"/>
          </a:bodyPr>
          <a:lstStyle/>
          <a:p>
            <a:endParaRPr lang="en-US" dirty="0" smtClean="0"/>
          </a:p>
          <a:p>
            <a:r>
              <a:rPr lang="en-US" dirty="0" smtClean="0"/>
              <a:t>Lily sends data checks report with comments</a:t>
            </a:r>
          </a:p>
          <a:p>
            <a:pPr lvl="1"/>
            <a:r>
              <a:rPr lang="en-US" dirty="0" smtClean="0"/>
              <a:t>Primary extractor(s) review Lily’s comment and address any errors</a:t>
            </a:r>
          </a:p>
          <a:p>
            <a:pPr lvl="1"/>
            <a:endParaRPr lang="en-US" dirty="0" smtClean="0"/>
          </a:p>
          <a:p>
            <a:r>
              <a:rPr lang="en-US" dirty="0" smtClean="0"/>
              <a:t>Elliot sends QA’d data with proposed changes</a:t>
            </a:r>
          </a:p>
          <a:p>
            <a:pPr lvl="1"/>
            <a:r>
              <a:rPr lang="en-US" dirty="0" smtClean="0"/>
              <a:t>Primary extractor(s) review changes for clarity</a:t>
            </a:r>
          </a:p>
          <a:p>
            <a:pPr lvl="1"/>
            <a:r>
              <a:rPr lang="en-US" dirty="0" smtClean="0"/>
              <a:t>Data goes to Drew/Lily to implement changes using Stata code</a:t>
            </a:r>
          </a:p>
          <a:p>
            <a:endParaRPr lang="en-US" dirty="0" smtClean="0"/>
          </a:p>
          <a:p>
            <a:r>
              <a:rPr lang="en-US" dirty="0" smtClean="0"/>
              <a:t>Lauren spot-checks datasheet for outstanding issues before sending to Lily</a:t>
            </a:r>
          </a:p>
          <a:p>
            <a:endParaRPr lang="en-US" dirty="0"/>
          </a:p>
        </p:txBody>
      </p:sp>
      <p:pic>
        <p:nvPicPr>
          <p:cNvPr id="11" name="Picture 10"/>
          <p:cNvPicPr>
            <a:picLocks noChangeAspect="1"/>
          </p:cNvPicPr>
          <p:nvPr/>
        </p:nvPicPr>
        <p:blipFill>
          <a:blip r:embed="rId3"/>
          <a:stretch>
            <a:fillRect/>
          </a:stretch>
        </p:blipFill>
        <p:spPr>
          <a:xfrm>
            <a:off x="8136464" y="288923"/>
            <a:ext cx="3708400" cy="1807324"/>
          </a:xfrm>
          <a:prstGeom prst="rect">
            <a:avLst/>
          </a:prstGeom>
        </p:spPr>
      </p:pic>
      <p:sp>
        <p:nvSpPr>
          <p:cNvPr id="8" name="TextBox 7"/>
          <p:cNvSpPr txBox="1"/>
          <p:nvPr/>
        </p:nvSpPr>
        <p:spPr>
          <a:xfrm>
            <a:off x="9990664" y="453496"/>
            <a:ext cx="575737" cy="808035"/>
          </a:xfrm>
          <a:prstGeom prst="rect">
            <a:avLst/>
          </a:prstGeom>
          <a:solidFill>
            <a:schemeClr val="accent4">
              <a:lumMod val="20000"/>
              <a:lumOff val="80000"/>
              <a:alpha val="23000"/>
            </a:schemeClr>
          </a:solidFill>
          <a:ln>
            <a:solidFill>
              <a:schemeClr val="accent4">
                <a:lumMod val="75000"/>
              </a:schemeClr>
            </a:solidFill>
          </a:ln>
        </p:spPr>
        <p:txBody>
          <a:bodyPr wrap="square" rtlCol="0">
            <a:spAutoFit/>
          </a:bodyPr>
          <a:lstStyle/>
          <a:p>
            <a:endParaRPr lang="en-US"/>
          </a:p>
        </p:txBody>
      </p:sp>
    </p:spTree>
    <p:extLst>
      <p:ext uri="{BB962C8B-B14F-4D97-AF65-F5344CB8AC3E}">
        <p14:creationId xmlns:p14="http://schemas.microsoft.com/office/powerpoint/2010/main" val="6675275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32934" y="365125"/>
            <a:ext cx="7103530" cy="1325563"/>
          </a:xfrm>
        </p:spPr>
        <p:txBody>
          <a:bodyPr/>
          <a:lstStyle/>
          <a:p>
            <a:r>
              <a:rPr lang="en-US" dirty="0" smtClean="0"/>
              <a:t>Final check of wide file</a:t>
            </a:r>
            <a:endParaRPr lang="en-US" dirty="0"/>
          </a:p>
        </p:txBody>
      </p:sp>
      <p:sp>
        <p:nvSpPr>
          <p:cNvPr id="7" name="Oval 6"/>
          <p:cNvSpPr/>
          <p:nvPr/>
        </p:nvSpPr>
        <p:spPr>
          <a:xfrm>
            <a:off x="294750" y="743481"/>
            <a:ext cx="568850" cy="568850"/>
          </a:xfrm>
          <a:prstGeom prst="ellipse">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dirty="0">
                <a:solidFill>
                  <a:schemeClr val="tx1">
                    <a:lumMod val="85000"/>
                    <a:lumOff val="15000"/>
                  </a:schemeClr>
                </a:solidFill>
              </a:rPr>
              <a:t>4</a:t>
            </a:r>
          </a:p>
        </p:txBody>
      </p:sp>
      <p:sp>
        <p:nvSpPr>
          <p:cNvPr id="9" name="Content Placeholder 8"/>
          <p:cNvSpPr>
            <a:spLocks noGrp="1"/>
          </p:cNvSpPr>
          <p:nvPr>
            <p:ph idx="1"/>
          </p:nvPr>
        </p:nvSpPr>
        <p:spPr/>
        <p:txBody>
          <a:bodyPr/>
          <a:lstStyle/>
          <a:p>
            <a:endParaRPr lang="en-US" dirty="0" smtClean="0"/>
          </a:p>
          <a:p>
            <a:r>
              <a:rPr lang="en-US" dirty="0" smtClean="0"/>
              <a:t>Lily runs revised extraction sheet back through the UCSR prep process to produce a final wide file </a:t>
            </a:r>
          </a:p>
          <a:p>
            <a:endParaRPr lang="en-US" dirty="0" smtClean="0"/>
          </a:p>
          <a:p>
            <a:r>
              <a:rPr lang="en-US" dirty="0" smtClean="0"/>
              <a:t>Conducts last spot-checks for spelling, capitalization, missing values, etc. </a:t>
            </a:r>
            <a:endParaRPr lang="en-US" dirty="0"/>
          </a:p>
        </p:txBody>
      </p:sp>
      <p:pic>
        <p:nvPicPr>
          <p:cNvPr id="11" name="Picture 10"/>
          <p:cNvPicPr>
            <a:picLocks noChangeAspect="1"/>
          </p:cNvPicPr>
          <p:nvPr/>
        </p:nvPicPr>
        <p:blipFill>
          <a:blip r:embed="rId2"/>
          <a:stretch>
            <a:fillRect/>
          </a:stretch>
        </p:blipFill>
        <p:spPr>
          <a:xfrm>
            <a:off x="8136464" y="288923"/>
            <a:ext cx="3708400" cy="1807324"/>
          </a:xfrm>
          <a:prstGeom prst="rect">
            <a:avLst/>
          </a:prstGeom>
        </p:spPr>
      </p:pic>
      <p:sp>
        <p:nvSpPr>
          <p:cNvPr id="8" name="TextBox 7"/>
          <p:cNvSpPr txBox="1"/>
          <p:nvPr/>
        </p:nvSpPr>
        <p:spPr>
          <a:xfrm>
            <a:off x="10634131" y="453496"/>
            <a:ext cx="575737" cy="808035"/>
          </a:xfrm>
          <a:prstGeom prst="rect">
            <a:avLst/>
          </a:prstGeom>
          <a:solidFill>
            <a:schemeClr val="accent4">
              <a:lumMod val="20000"/>
              <a:lumOff val="80000"/>
              <a:alpha val="23000"/>
            </a:schemeClr>
          </a:solidFill>
          <a:ln>
            <a:solidFill>
              <a:schemeClr val="accent4">
                <a:lumMod val="75000"/>
              </a:schemeClr>
            </a:solidFill>
          </a:ln>
        </p:spPr>
        <p:txBody>
          <a:bodyPr wrap="square" rtlCol="0">
            <a:spAutoFit/>
          </a:bodyPr>
          <a:lstStyle/>
          <a:p>
            <a:endParaRPr lang="en-US"/>
          </a:p>
        </p:txBody>
      </p:sp>
    </p:spTree>
    <p:extLst>
      <p:ext uri="{BB962C8B-B14F-4D97-AF65-F5344CB8AC3E}">
        <p14:creationId xmlns:p14="http://schemas.microsoft.com/office/powerpoint/2010/main" val="106069676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32934" y="365125"/>
            <a:ext cx="7103530" cy="1325563"/>
          </a:xfrm>
        </p:spPr>
        <p:txBody>
          <a:bodyPr/>
          <a:lstStyle/>
          <a:p>
            <a:r>
              <a:rPr lang="en-US" dirty="0" smtClean="0"/>
              <a:t>Wide file sent to add to UCSR</a:t>
            </a:r>
            <a:endParaRPr lang="en-US" dirty="0"/>
          </a:p>
        </p:txBody>
      </p:sp>
      <p:sp>
        <p:nvSpPr>
          <p:cNvPr id="7" name="Oval 6"/>
          <p:cNvSpPr/>
          <p:nvPr/>
        </p:nvSpPr>
        <p:spPr>
          <a:xfrm>
            <a:off x="294750" y="743481"/>
            <a:ext cx="568850" cy="568850"/>
          </a:xfrm>
          <a:prstGeom prst="ellipse">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dirty="0" smtClean="0">
                <a:solidFill>
                  <a:schemeClr val="tx1">
                    <a:lumMod val="85000"/>
                    <a:lumOff val="15000"/>
                  </a:schemeClr>
                </a:solidFill>
              </a:rPr>
              <a:t>5</a:t>
            </a:r>
            <a:endParaRPr lang="en-US" sz="1300" dirty="0">
              <a:solidFill>
                <a:schemeClr val="tx1">
                  <a:lumMod val="85000"/>
                  <a:lumOff val="15000"/>
                </a:schemeClr>
              </a:solidFill>
            </a:endParaRPr>
          </a:p>
        </p:txBody>
      </p:sp>
      <p:sp>
        <p:nvSpPr>
          <p:cNvPr id="9" name="Content Placeholder 8"/>
          <p:cNvSpPr>
            <a:spLocks noGrp="1"/>
          </p:cNvSpPr>
          <p:nvPr>
            <p:ph idx="1"/>
          </p:nvPr>
        </p:nvSpPr>
        <p:spPr/>
        <p:txBody>
          <a:bodyPr/>
          <a:lstStyle/>
          <a:p>
            <a:endParaRPr lang="en-US" dirty="0" smtClean="0"/>
          </a:p>
          <a:p>
            <a:r>
              <a:rPr lang="en-US" dirty="0" smtClean="0"/>
              <a:t>Lily sends </a:t>
            </a:r>
            <a:r>
              <a:rPr lang="en-US" dirty="0" err="1" smtClean="0"/>
              <a:t>Willyanne</a:t>
            </a:r>
            <a:r>
              <a:rPr lang="en-US" dirty="0" smtClean="0"/>
              <a:t> wide file after this entire process is completed for a given intervention </a:t>
            </a:r>
          </a:p>
          <a:p>
            <a:endParaRPr lang="en-US" dirty="0" smtClean="0"/>
          </a:p>
          <a:p>
            <a:r>
              <a:rPr lang="en-US" dirty="0" err="1" smtClean="0"/>
              <a:t>Willyanne</a:t>
            </a:r>
            <a:r>
              <a:rPr lang="en-US" dirty="0" smtClean="0"/>
              <a:t> reviews the wide file and shares with programmers to upload to UCSR </a:t>
            </a:r>
          </a:p>
          <a:p>
            <a:pPr lvl="1"/>
            <a:r>
              <a:rPr lang="en-US" dirty="0" smtClean="0"/>
              <a:t>Any questions/comments are sent back to Lily</a:t>
            </a:r>
            <a:endParaRPr lang="en-US" dirty="0"/>
          </a:p>
        </p:txBody>
      </p:sp>
      <p:pic>
        <p:nvPicPr>
          <p:cNvPr id="11" name="Picture 10"/>
          <p:cNvPicPr>
            <a:picLocks noChangeAspect="1"/>
          </p:cNvPicPr>
          <p:nvPr/>
        </p:nvPicPr>
        <p:blipFill>
          <a:blip r:embed="rId2"/>
          <a:stretch>
            <a:fillRect/>
          </a:stretch>
        </p:blipFill>
        <p:spPr>
          <a:xfrm>
            <a:off x="8136464" y="288923"/>
            <a:ext cx="3708400" cy="1807324"/>
          </a:xfrm>
          <a:prstGeom prst="rect">
            <a:avLst/>
          </a:prstGeom>
        </p:spPr>
      </p:pic>
      <p:sp>
        <p:nvSpPr>
          <p:cNvPr id="8" name="TextBox 7"/>
          <p:cNvSpPr txBox="1"/>
          <p:nvPr/>
        </p:nvSpPr>
        <p:spPr>
          <a:xfrm>
            <a:off x="11260658" y="453496"/>
            <a:ext cx="575737" cy="808035"/>
          </a:xfrm>
          <a:prstGeom prst="rect">
            <a:avLst/>
          </a:prstGeom>
          <a:solidFill>
            <a:schemeClr val="accent4">
              <a:lumMod val="20000"/>
              <a:lumOff val="80000"/>
              <a:alpha val="23000"/>
            </a:schemeClr>
          </a:solidFill>
          <a:ln>
            <a:solidFill>
              <a:schemeClr val="accent4">
                <a:lumMod val="75000"/>
              </a:schemeClr>
            </a:solidFill>
          </a:ln>
        </p:spPr>
        <p:txBody>
          <a:bodyPr wrap="square" rtlCol="0">
            <a:spAutoFit/>
          </a:bodyPr>
          <a:lstStyle/>
          <a:p>
            <a:endParaRPr lang="en-US"/>
          </a:p>
        </p:txBody>
      </p:sp>
    </p:spTree>
    <p:extLst>
      <p:ext uri="{BB962C8B-B14F-4D97-AF65-F5344CB8AC3E}">
        <p14:creationId xmlns:p14="http://schemas.microsoft.com/office/powerpoint/2010/main" val="52305015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Overview</a:t>
            </a:r>
            <a:endParaRPr lang="en-US" dirty="0"/>
          </a:p>
        </p:txBody>
      </p:sp>
      <p:graphicFrame>
        <p:nvGraphicFramePr>
          <p:cNvPr id="5" name="Content Placeholder 3"/>
          <p:cNvGraphicFramePr>
            <a:graphicFrameLocks/>
          </p:cNvGraphicFramePr>
          <p:nvPr>
            <p:extLst>
              <p:ext uri="{D42A27DB-BD31-4B8C-83A1-F6EECF244321}">
                <p14:modId xmlns:p14="http://schemas.microsoft.com/office/powerpoint/2010/main" val="1866443401"/>
              </p:ext>
            </p:extLst>
          </p:nvPr>
        </p:nvGraphicFramePr>
        <p:xfrm>
          <a:off x="838200" y="1825625"/>
          <a:ext cx="10515600" cy="2938219"/>
        </p:xfrm>
        <a:graphic>
          <a:graphicData uri="http://schemas.openxmlformats.org/drawingml/2006/table">
            <a:tbl>
              <a:tblPr firstRow="1" bandRow="1">
                <a:tableStyleId>{5C22544A-7EE6-4342-B048-85BDC9FD1C3A}</a:tableStyleId>
              </a:tblPr>
              <a:tblGrid>
                <a:gridCol w="3505200">
                  <a:extLst>
                    <a:ext uri="{9D8B030D-6E8A-4147-A177-3AD203B41FA5}">
                      <a16:colId xmlns:a16="http://schemas.microsoft.com/office/drawing/2014/main" xmlns="" val="20000"/>
                    </a:ext>
                  </a:extLst>
                </a:gridCol>
                <a:gridCol w="3505200">
                  <a:extLst>
                    <a:ext uri="{9D8B030D-6E8A-4147-A177-3AD203B41FA5}">
                      <a16:colId xmlns:a16="http://schemas.microsoft.com/office/drawing/2014/main" xmlns="" val="20001"/>
                    </a:ext>
                  </a:extLst>
                </a:gridCol>
                <a:gridCol w="3505200">
                  <a:extLst>
                    <a:ext uri="{9D8B030D-6E8A-4147-A177-3AD203B41FA5}">
                      <a16:colId xmlns:a16="http://schemas.microsoft.com/office/drawing/2014/main" xmlns="" val="20002"/>
                    </a:ext>
                  </a:extLst>
                </a:gridCol>
              </a:tblGrid>
              <a:tr h="370840">
                <a:tc>
                  <a:txBody>
                    <a:bodyPr/>
                    <a:lstStyle/>
                    <a:p>
                      <a:r>
                        <a:rPr lang="en-US" dirty="0"/>
                        <a:t>Activity</a:t>
                      </a:r>
                    </a:p>
                  </a:txBody>
                  <a:tcPr/>
                </a:tc>
                <a:tc>
                  <a:txBody>
                    <a:bodyPr/>
                    <a:lstStyle/>
                    <a:p>
                      <a:r>
                        <a:rPr lang="en-US" dirty="0"/>
                        <a:t>Responsible team</a:t>
                      </a:r>
                    </a:p>
                  </a:txBody>
                  <a:tcPr/>
                </a:tc>
                <a:tc>
                  <a:txBody>
                    <a:bodyPr/>
                    <a:lstStyle/>
                    <a:p>
                      <a:r>
                        <a:rPr lang="en-US" dirty="0"/>
                        <a:t>Average time to complete</a:t>
                      </a:r>
                    </a:p>
                  </a:txBody>
                  <a:tcPr/>
                </a:tc>
                <a:extLst>
                  <a:ext uri="{0D108BD9-81ED-4DB2-BD59-A6C34878D82A}">
                    <a16:rowId xmlns:a16="http://schemas.microsoft.com/office/drawing/2014/main" xmlns="" val="10000"/>
                  </a:ext>
                </a:extLst>
              </a:tr>
              <a:tr h="370840">
                <a:tc>
                  <a:txBody>
                    <a:bodyPr/>
                    <a:lstStyle/>
                    <a:p>
                      <a:r>
                        <a:rPr lang="en-US" dirty="0"/>
                        <a:t>Data Extraction</a:t>
                      </a:r>
                    </a:p>
                  </a:txBody>
                  <a:tcPr/>
                </a:tc>
                <a:tc>
                  <a:txBody>
                    <a:bodyPr/>
                    <a:lstStyle/>
                    <a:p>
                      <a:r>
                        <a:rPr lang="en-US" dirty="0"/>
                        <a:t>Lauren &amp; Mohamed</a:t>
                      </a:r>
                    </a:p>
                  </a:txBody>
                  <a:tcPr/>
                </a:tc>
                <a:tc>
                  <a:txBody>
                    <a:bodyPr/>
                    <a:lstStyle/>
                    <a:p>
                      <a:r>
                        <a:rPr lang="en-US" dirty="0"/>
                        <a:t>14 articles/wk. Expect May 4 finish</a:t>
                      </a:r>
                    </a:p>
                  </a:txBody>
                  <a:tcPr/>
                </a:tc>
                <a:extLst>
                  <a:ext uri="{0D108BD9-81ED-4DB2-BD59-A6C34878D82A}">
                    <a16:rowId xmlns:a16="http://schemas.microsoft.com/office/drawing/2014/main" xmlns="" val="10001"/>
                  </a:ext>
                </a:extLst>
              </a:tr>
              <a:tr h="370840">
                <a:tc>
                  <a:txBody>
                    <a:bodyPr/>
                    <a:lstStyle/>
                    <a:p>
                      <a:r>
                        <a:rPr lang="en-US" dirty="0"/>
                        <a:t>Quality Assurance</a:t>
                      </a:r>
                    </a:p>
                  </a:txBody>
                  <a:tcPr/>
                </a:tc>
                <a:tc>
                  <a:txBody>
                    <a:bodyPr/>
                    <a:lstStyle/>
                    <a:p>
                      <a:r>
                        <a:rPr lang="en-US" dirty="0"/>
                        <a:t>Elliot</a:t>
                      </a:r>
                    </a:p>
                  </a:txBody>
                  <a:tcPr/>
                </a:tc>
                <a:tc>
                  <a:txBody>
                    <a:bodyPr/>
                    <a:lstStyle/>
                    <a:p>
                      <a:r>
                        <a:rPr lang="en-US" dirty="0" smtClean="0"/>
                        <a:t>1.25 hours/article </a:t>
                      </a:r>
                      <a:endParaRPr lang="en-US" dirty="0"/>
                    </a:p>
                  </a:txBody>
                  <a:tcPr/>
                </a:tc>
                <a:extLst>
                  <a:ext uri="{0D108BD9-81ED-4DB2-BD59-A6C34878D82A}">
                    <a16:rowId xmlns:a16="http://schemas.microsoft.com/office/drawing/2014/main" xmlns="" val="10002"/>
                  </a:ext>
                </a:extLst>
              </a:tr>
              <a:tr h="593949">
                <a:tc>
                  <a:txBody>
                    <a:bodyPr/>
                    <a:lstStyle/>
                    <a:p>
                      <a:r>
                        <a:rPr lang="en-US" dirty="0" smtClean="0"/>
                        <a:t>Long</a:t>
                      </a:r>
                      <a:r>
                        <a:rPr lang="en-US" baseline="0" dirty="0" smtClean="0"/>
                        <a:t> file </a:t>
                      </a:r>
                      <a:r>
                        <a:rPr lang="en-US" baseline="0" dirty="0" smtClean="0">
                          <a:sym typeface="Wingdings"/>
                        </a:rPr>
                        <a:t> wide file*</a:t>
                      </a:r>
                      <a:endParaRPr lang="en-US" dirty="0"/>
                    </a:p>
                  </a:txBody>
                  <a:tcPr/>
                </a:tc>
                <a:tc>
                  <a:txBody>
                    <a:bodyPr/>
                    <a:lstStyle/>
                    <a:p>
                      <a:r>
                        <a:rPr lang="en-US" dirty="0" smtClean="0"/>
                        <a:t>Lily &amp; Drew</a:t>
                      </a:r>
                      <a:endParaRPr lang="en-US" dirty="0"/>
                    </a:p>
                  </a:txBody>
                  <a:tcPr/>
                </a:tc>
                <a:tc>
                  <a:txBody>
                    <a:bodyPr/>
                    <a:lstStyle/>
                    <a:p>
                      <a:r>
                        <a:rPr lang="en-US" dirty="0" smtClean="0"/>
                        <a:t>~1 days/intervention</a:t>
                      </a:r>
                      <a:endParaRPr lang="en-US" baseline="0" dirty="0" smtClean="0"/>
                    </a:p>
                  </a:txBody>
                  <a:tcPr/>
                </a:tc>
                <a:extLst>
                  <a:ext uri="{0D108BD9-81ED-4DB2-BD59-A6C34878D82A}">
                    <a16:rowId xmlns:a16="http://schemas.microsoft.com/office/drawing/2014/main" xmlns="" val="10004"/>
                  </a:ext>
                </a:extLst>
              </a:tr>
              <a:tr h="591670">
                <a:tc>
                  <a:txBody>
                    <a:bodyPr/>
                    <a:lstStyle/>
                    <a:p>
                      <a:r>
                        <a:rPr lang="en-US" dirty="0" smtClean="0"/>
                        <a:t>Data</a:t>
                      </a:r>
                      <a:r>
                        <a:rPr lang="en-US" baseline="0" dirty="0" smtClean="0"/>
                        <a:t> prep for UCSR and checks*</a:t>
                      </a:r>
                      <a:endParaRPr lang="en-US" dirty="0"/>
                    </a:p>
                  </a:txBody>
                  <a:tcPr/>
                </a:tc>
                <a:tc>
                  <a:txBody>
                    <a:bodyPr/>
                    <a:lstStyle/>
                    <a:p>
                      <a:r>
                        <a:rPr lang="en-US" dirty="0" smtClean="0"/>
                        <a:t>Lily</a:t>
                      </a:r>
                      <a:endParaRPr lang="en-US" dirty="0"/>
                    </a:p>
                  </a:txBody>
                  <a:tcPr/>
                </a:tc>
                <a:tc>
                  <a:txBody>
                    <a:bodyPr/>
                    <a:lstStyle/>
                    <a:p>
                      <a:r>
                        <a:rPr lang="en-US" baseline="0" dirty="0" smtClean="0"/>
                        <a:t>1 day/intervention</a:t>
                      </a:r>
                    </a:p>
                  </a:txBody>
                  <a:tcPr/>
                </a:tc>
              </a:tr>
              <a:tr h="370840">
                <a:tc>
                  <a:txBody>
                    <a:bodyPr/>
                    <a:lstStyle/>
                    <a:p>
                      <a:r>
                        <a:rPr lang="en-US" dirty="0"/>
                        <a:t>Data Clean Up</a:t>
                      </a:r>
                    </a:p>
                  </a:txBody>
                  <a:tcPr/>
                </a:tc>
                <a:tc>
                  <a:txBody>
                    <a:bodyPr/>
                    <a:lstStyle/>
                    <a:p>
                      <a:r>
                        <a:rPr lang="en-US" dirty="0"/>
                        <a:t>Lauren (&amp; Mohamed)</a:t>
                      </a:r>
                    </a:p>
                  </a:txBody>
                  <a:tcPr/>
                </a:tc>
                <a:tc>
                  <a:txBody>
                    <a:bodyPr/>
                    <a:lstStyle/>
                    <a:p>
                      <a:r>
                        <a:rPr lang="en-US" dirty="0"/>
                        <a:t>~1 </a:t>
                      </a:r>
                      <a:r>
                        <a:rPr lang="en-US" dirty="0" smtClean="0"/>
                        <a:t>day/intervention</a:t>
                      </a:r>
                    </a:p>
                    <a:p>
                      <a:endParaRPr lang="en-US" dirty="0"/>
                    </a:p>
                  </a:txBody>
                  <a:tcPr/>
                </a:tc>
                <a:extLst>
                  <a:ext uri="{0D108BD9-81ED-4DB2-BD59-A6C34878D82A}">
                    <a16:rowId xmlns:a16="http://schemas.microsoft.com/office/drawing/2014/main" xmlns="" val="10006"/>
                  </a:ext>
                </a:extLst>
              </a:tr>
            </a:tbl>
          </a:graphicData>
        </a:graphic>
      </p:graphicFrame>
      <p:sp>
        <p:nvSpPr>
          <p:cNvPr id="7" name="TextBox 6"/>
          <p:cNvSpPr txBox="1"/>
          <p:nvPr/>
        </p:nvSpPr>
        <p:spPr>
          <a:xfrm>
            <a:off x="838200" y="5378823"/>
            <a:ext cx="7620000" cy="646331"/>
          </a:xfrm>
          <a:prstGeom prst="rect">
            <a:avLst/>
          </a:prstGeom>
          <a:noFill/>
        </p:spPr>
        <p:txBody>
          <a:bodyPr wrap="square" rtlCol="0">
            <a:spAutoFit/>
          </a:bodyPr>
          <a:lstStyle/>
          <a:p>
            <a:r>
              <a:rPr lang="en-US" dirty="0" smtClean="0"/>
              <a:t>* These processes take the above stated time to complete when they are being adapted for a new intervention. Re-running these processes takes minutes. </a:t>
            </a:r>
            <a:endParaRPr lang="en-US" dirty="0"/>
          </a:p>
        </p:txBody>
      </p:sp>
    </p:spTree>
    <p:extLst>
      <p:ext uri="{BB962C8B-B14F-4D97-AF65-F5344CB8AC3E}">
        <p14:creationId xmlns:p14="http://schemas.microsoft.com/office/powerpoint/2010/main" val="116548718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320678" y="2506707"/>
            <a:ext cx="1419225" cy="646331"/>
          </a:xfrm>
          <a:prstGeom prst="rect">
            <a:avLst/>
          </a:prstGeom>
          <a:solidFill>
            <a:schemeClr val="accent1">
              <a:lumMod val="20000"/>
              <a:lumOff val="80000"/>
            </a:schemeClr>
          </a:solidFill>
          <a:ln>
            <a:solidFill>
              <a:srgbClr val="002060"/>
            </a:solidFill>
          </a:ln>
        </p:spPr>
        <p:txBody>
          <a:bodyPr wrap="square" rtlCol="0">
            <a:spAutoFit/>
          </a:bodyPr>
          <a:lstStyle/>
          <a:p>
            <a:pPr algn="ctr"/>
            <a:r>
              <a:rPr lang="en-US" dirty="0" smtClean="0"/>
              <a:t>Completed extraction</a:t>
            </a:r>
            <a:endParaRPr lang="en-US" dirty="0"/>
          </a:p>
        </p:txBody>
      </p:sp>
      <p:cxnSp>
        <p:nvCxnSpPr>
          <p:cNvPr id="8" name="Straight Arrow Connector 7"/>
          <p:cNvCxnSpPr/>
          <p:nvPr/>
        </p:nvCxnSpPr>
        <p:spPr>
          <a:xfrm flipV="1">
            <a:off x="1897066" y="2080741"/>
            <a:ext cx="1478856" cy="6037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a:off x="1897066" y="3022600"/>
            <a:ext cx="791903" cy="6159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3485097" y="1868646"/>
            <a:ext cx="1419225" cy="369332"/>
          </a:xfrm>
          <a:prstGeom prst="rect">
            <a:avLst/>
          </a:prstGeom>
          <a:solidFill>
            <a:schemeClr val="accent1">
              <a:lumMod val="20000"/>
              <a:lumOff val="80000"/>
            </a:schemeClr>
          </a:solidFill>
          <a:ln>
            <a:solidFill>
              <a:srgbClr val="002060"/>
            </a:solidFill>
          </a:ln>
        </p:spPr>
        <p:txBody>
          <a:bodyPr wrap="square" rtlCol="0">
            <a:spAutoFit/>
          </a:bodyPr>
          <a:lstStyle/>
          <a:p>
            <a:pPr algn="ctr"/>
            <a:r>
              <a:rPr lang="en-US" dirty="0" smtClean="0"/>
              <a:t>QA process</a:t>
            </a:r>
            <a:endParaRPr lang="en-US" dirty="0"/>
          </a:p>
        </p:txBody>
      </p:sp>
      <p:sp>
        <p:nvSpPr>
          <p:cNvPr id="12" name="TextBox 11"/>
          <p:cNvSpPr txBox="1"/>
          <p:nvPr/>
        </p:nvSpPr>
        <p:spPr>
          <a:xfrm>
            <a:off x="2656692" y="3866279"/>
            <a:ext cx="1419225" cy="923330"/>
          </a:xfrm>
          <a:prstGeom prst="rect">
            <a:avLst/>
          </a:prstGeom>
          <a:solidFill>
            <a:schemeClr val="accent1">
              <a:lumMod val="20000"/>
              <a:lumOff val="80000"/>
            </a:schemeClr>
          </a:solidFill>
          <a:ln>
            <a:solidFill>
              <a:srgbClr val="002060"/>
            </a:solidFill>
          </a:ln>
        </p:spPr>
        <p:txBody>
          <a:bodyPr wrap="square" rtlCol="0">
            <a:spAutoFit/>
          </a:bodyPr>
          <a:lstStyle/>
          <a:p>
            <a:pPr algn="ctr"/>
            <a:r>
              <a:rPr lang="en-US" dirty="0" smtClean="0"/>
              <a:t>Long file transformed to wide file</a:t>
            </a:r>
            <a:endParaRPr lang="en-US" dirty="0"/>
          </a:p>
        </p:txBody>
      </p:sp>
      <p:sp>
        <p:nvSpPr>
          <p:cNvPr id="17" name="TextBox 16"/>
          <p:cNvSpPr txBox="1"/>
          <p:nvPr/>
        </p:nvSpPr>
        <p:spPr>
          <a:xfrm>
            <a:off x="4211384" y="3866279"/>
            <a:ext cx="1419225" cy="923330"/>
          </a:xfrm>
          <a:prstGeom prst="rect">
            <a:avLst/>
          </a:prstGeom>
          <a:solidFill>
            <a:schemeClr val="accent1">
              <a:lumMod val="20000"/>
              <a:lumOff val="80000"/>
            </a:schemeClr>
          </a:solidFill>
          <a:ln>
            <a:solidFill>
              <a:srgbClr val="002060"/>
            </a:solidFill>
          </a:ln>
        </p:spPr>
        <p:txBody>
          <a:bodyPr wrap="square" rtlCol="0">
            <a:spAutoFit/>
          </a:bodyPr>
          <a:lstStyle/>
          <a:p>
            <a:pPr algn="ctr"/>
            <a:r>
              <a:rPr lang="en-US" dirty="0" smtClean="0"/>
              <a:t>Data prep for UCSR and checks</a:t>
            </a:r>
            <a:endParaRPr lang="en-US" dirty="0"/>
          </a:p>
        </p:txBody>
      </p:sp>
      <p:cxnSp>
        <p:nvCxnSpPr>
          <p:cNvPr id="21" name="Straight Arrow Connector 20"/>
          <p:cNvCxnSpPr/>
          <p:nvPr/>
        </p:nvCxnSpPr>
        <p:spPr>
          <a:xfrm flipV="1">
            <a:off x="5565396" y="3038013"/>
            <a:ext cx="761468" cy="75631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a:off x="5034549" y="2125440"/>
            <a:ext cx="1268877" cy="80307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6421964" y="2400300"/>
            <a:ext cx="1419225" cy="1200329"/>
          </a:xfrm>
          <a:prstGeom prst="rect">
            <a:avLst/>
          </a:prstGeom>
          <a:solidFill>
            <a:schemeClr val="accent1">
              <a:lumMod val="20000"/>
              <a:lumOff val="80000"/>
            </a:schemeClr>
          </a:solidFill>
          <a:ln>
            <a:solidFill>
              <a:srgbClr val="002060"/>
            </a:solidFill>
          </a:ln>
        </p:spPr>
        <p:txBody>
          <a:bodyPr wrap="square" rtlCol="0">
            <a:spAutoFit/>
          </a:bodyPr>
          <a:lstStyle/>
          <a:p>
            <a:pPr algn="ctr"/>
            <a:r>
              <a:rPr lang="en-US" dirty="0" smtClean="0"/>
              <a:t>Back to extractors for template clean-up</a:t>
            </a:r>
            <a:endParaRPr lang="en-US" dirty="0"/>
          </a:p>
        </p:txBody>
      </p:sp>
      <p:sp>
        <p:nvSpPr>
          <p:cNvPr id="25" name="TextBox 24"/>
          <p:cNvSpPr txBox="1"/>
          <p:nvPr/>
        </p:nvSpPr>
        <p:spPr>
          <a:xfrm>
            <a:off x="8484656" y="2481746"/>
            <a:ext cx="1419225" cy="646331"/>
          </a:xfrm>
          <a:prstGeom prst="rect">
            <a:avLst/>
          </a:prstGeom>
          <a:solidFill>
            <a:schemeClr val="accent1">
              <a:lumMod val="20000"/>
              <a:lumOff val="80000"/>
            </a:schemeClr>
          </a:solidFill>
          <a:ln>
            <a:solidFill>
              <a:srgbClr val="002060"/>
            </a:solidFill>
          </a:ln>
        </p:spPr>
        <p:txBody>
          <a:bodyPr wrap="square" rtlCol="0">
            <a:spAutoFit/>
          </a:bodyPr>
          <a:lstStyle/>
          <a:p>
            <a:pPr algn="ctr"/>
            <a:r>
              <a:rPr lang="en-US" dirty="0" smtClean="0"/>
              <a:t>Final check of wide file</a:t>
            </a:r>
            <a:endParaRPr lang="en-US" dirty="0"/>
          </a:p>
        </p:txBody>
      </p:sp>
      <p:sp>
        <p:nvSpPr>
          <p:cNvPr id="30" name="TextBox 29"/>
          <p:cNvSpPr txBox="1"/>
          <p:nvPr/>
        </p:nvSpPr>
        <p:spPr>
          <a:xfrm>
            <a:off x="2630566" y="5674456"/>
            <a:ext cx="1419225" cy="923330"/>
          </a:xfrm>
          <a:prstGeom prst="rect">
            <a:avLst/>
          </a:prstGeom>
          <a:solidFill>
            <a:schemeClr val="accent1">
              <a:lumMod val="20000"/>
              <a:lumOff val="80000"/>
            </a:schemeClr>
          </a:solidFill>
          <a:ln>
            <a:solidFill>
              <a:srgbClr val="002060"/>
            </a:solidFill>
          </a:ln>
        </p:spPr>
        <p:txBody>
          <a:bodyPr wrap="square" rtlCol="0">
            <a:spAutoFit/>
          </a:bodyPr>
          <a:lstStyle/>
          <a:p>
            <a:pPr algn="ctr"/>
            <a:r>
              <a:rPr lang="en-US" dirty="0" smtClean="0"/>
              <a:t>Analysis process for UCOST</a:t>
            </a:r>
            <a:endParaRPr lang="en-US" dirty="0"/>
          </a:p>
        </p:txBody>
      </p:sp>
      <p:cxnSp>
        <p:nvCxnSpPr>
          <p:cNvPr id="32" name="Straight Arrow Connector 31"/>
          <p:cNvCxnSpPr/>
          <p:nvPr/>
        </p:nvCxnSpPr>
        <p:spPr>
          <a:xfrm>
            <a:off x="7922682" y="2804912"/>
            <a:ext cx="32808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10547348" y="2501709"/>
            <a:ext cx="1419225" cy="923330"/>
          </a:xfrm>
          <a:prstGeom prst="rect">
            <a:avLst/>
          </a:prstGeom>
          <a:solidFill>
            <a:schemeClr val="accent1">
              <a:lumMod val="20000"/>
              <a:lumOff val="80000"/>
            </a:schemeClr>
          </a:solidFill>
          <a:ln>
            <a:solidFill>
              <a:srgbClr val="002060"/>
            </a:solidFill>
          </a:ln>
        </p:spPr>
        <p:txBody>
          <a:bodyPr wrap="square" rtlCol="0">
            <a:spAutoFit/>
          </a:bodyPr>
          <a:lstStyle/>
          <a:p>
            <a:pPr algn="ctr"/>
            <a:r>
              <a:rPr lang="en-US" dirty="0" smtClean="0"/>
              <a:t>Wide file sent to add to UCSR</a:t>
            </a:r>
            <a:endParaRPr lang="en-US" dirty="0"/>
          </a:p>
        </p:txBody>
      </p:sp>
      <p:cxnSp>
        <p:nvCxnSpPr>
          <p:cNvPr id="35" name="Straight Arrow Connector 34"/>
          <p:cNvCxnSpPr/>
          <p:nvPr/>
        </p:nvCxnSpPr>
        <p:spPr>
          <a:xfrm>
            <a:off x="9988553" y="2821848"/>
            <a:ext cx="32808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8" name="Oval 37"/>
          <p:cNvSpPr/>
          <p:nvPr/>
        </p:nvSpPr>
        <p:spPr>
          <a:xfrm>
            <a:off x="3816885" y="1163863"/>
            <a:ext cx="568850" cy="568850"/>
          </a:xfrm>
          <a:prstGeom prst="ellipse">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dirty="0" smtClean="0">
                <a:solidFill>
                  <a:schemeClr val="tx1">
                    <a:lumMod val="85000"/>
                    <a:lumOff val="15000"/>
                  </a:schemeClr>
                </a:solidFill>
              </a:rPr>
              <a:t>2.1</a:t>
            </a:r>
            <a:endParaRPr lang="en-US" sz="1300" dirty="0">
              <a:solidFill>
                <a:schemeClr val="tx1">
                  <a:lumMod val="85000"/>
                  <a:lumOff val="15000"/>
                </a:schemeClr>
              </a:solidFill>
            </a:endParaRPr>
          </a:p>
        </p:txBody>
      </p:sp>
      <p:sp>
        <p:nvSpPr>
          <p:cNvPr id="44" name="Oval 43"/>
          <p:cNvSpPr/>
          <p:nvPr/>
        </p:nvSpPr>
        <p:spPr>
          <a:xfrm>
            <a:off x="3077254" y="3204856"/>
            <a:ext cx="568850" cy="568850"/>
          </a:xfrm>
          <a:prstGeom prst="ellipse">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dirty="0" smtClean="0">
                <a:solidFill>
                  <a:schemeClr val="tx1">
                    <a:lumMod val="85000"/>
                    <a:lumOff val="15000"/>
                  </a:schemeClr>
                </a:solidFill>
              </a:rPr>
              <a:t>2.2</a:t>
            </a:r>
            <a:endParaRPr lang="en-US" sz="1300" dirty="0">
              <a:solidFill>
                <a:schemeClr val="tx1">
                  <a:lumMod val="85000"/>
                  <a:lumOff val="15000"/>
                </a:schemeClr>
              </a:solidFill>
            </a:endParaRPr>
          </a:p>
        </p:txBody>
      </p:sp>
      <p:sp>
        <p:nvSpPr>
          <p:cNvPr id="45" name="Oval 44"/>
          <p:cNvSpPr/>
          <p:nvPr/>
        </p:nvSpPr>
        <p:spPr>
          <a:xfrm>
            <a:off x="690077" y="1789858"/>
            <a:ext cx="568850" cy="568850"/>
          </a:xfrm>
          <a:prstGeom prst="ellipse">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smtClean="0">
                <a:solidFill>
                  <a:schemeClr val="tx1">
                    <a:lumMod val="85000"/>
                    <a:lumOff val="15000"/>
                  </a:schemeClr>
                </a:solidFill>
              </a:rPr>
              <a:t>1</a:t>
            </a:r>
            <a:endParaRPr lang="en-US" sz="1300" dirty="0">
              <a:solidFill>
                <a:schemeClr val="tx1">
                  <a:lumMod val="85000"/>
                  <a:lumOff val="15000"/>
                </a:schemeClr>
              </a:solidFill>
            </a:endParaRPr>
          </a:p>
        </p:txBody>
      </p:sp>
      <p:sp>
        <p:nvSpPr>
          <p:cNvPr id="46" name="Oval 45"/>
          <p:cNvSpPr/>
          <p:nvPr/>
        </p:nvSpPr>
        <p:spPr>
          <a:xfrm>
            <a:off x="6799261" y="1676616"/>
            <a:ext cx="568850" cy="568850"/>
          </a:xfrm>
          <a:prstGeom prst="ellipse">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dirty="0" smtClean="0">
                <a:solidFill>
                  <a:schemeClr val="tx1">
                    <a:lumMod val="85000"/>
                    <a:lumOff val="15000"/>
                  </a:schemeClr>
                </a:solidFill>
              </a:rPr>
              <a:t>3</a:t>
            </a:r>
            <a:endParaRPr lang="en-US" sz="1300" dirty="0">
              <a:solidFill>
                <a:schemeClr val="tx1">
                  <a:lumMod val="85000"/>
                  <a:lumOff val="15000"/>
                </a:schemeClr>
              </a:solidFill>
            </a:endParaRPr>
          </a:p>
        </p:txBody>
      </p:sp>
      <p:sp>
        <p:nvSpPr>
          <p:cNvPr id="48" name="Oval 47"/>
          <p:cNvSpPr/>
          <p:nvPr/>
        </p:nvSpPr>
        <p:spPr>
          <a:xfrm>
            <a:off x="8843166" y="1762450"/>
            <a:ext cx="568850" cy="568850"/>
          </a:xfrm>
          <a:prstGeom prst="ellipse">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dirty="0" smtClean="0">
                <a:solidFill>
                  <a:schemeClr val="tx1">
                    <a:lumMod val="85000"/>
                    <a:lumOff val="15000"/>
                  </a:schemeClr>
                </a:solidFill>
              </a:rPr>
              <a:t>4</a:t>
            </a:r>
            <a:endParaRPr lang="en-US" sz="1300" dirty="0">
              <a:solidFill>
                <a:schemeClr val="tx1">
                  <a:lumMod val="85000"/>
                  <a:lumOff val="15000"/>
                </a:schemeClr>
              </a:solidFill>
            </a:endParaRPr>
          </a:p>
        </p:txBody>
      </p:sp>
      <p:sp>
        <p:nvSpPr>
          <p:cNvPr id="49" name="Oval 48"/>
          <p:cNvSpPr/>
          <p:nvPr/>
        </p:nvSpPr>
        <p:spPr>
          <a:xfrm>
            <a:off x="10887071" y="1779599"/>
            <a:ext cx="568850" cy="568850"/>
          </a:xfrm>
          <a:prstGeom prst="ellipse">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dirty="0">
                <a:solidFill>
                  <a:schemeClr val="tx1">
                    <a:lumMod val="85000"/>
                    <a:lumOff val="15000"/>
                  </a:schemeClr>
                </a:solidFill>
              </a:rPr>
              <a:t>5</a:t>
            </a:r>
            <a:endParaRPr lang="en-US" sz="1300" dirty="0">
              <a:solidFill>
                <a:schemeClr val="tx1">
                  <a:lumMod val="85000"/>
                  <a:lumOff val="15000"/>
                </a:schemeClr>
              </a:solidFill>
            </a:endParaRPr>
          </a:p>
        </p:txBody>
      </p:sp>
      <p:sp>
        <p:nvSpPr>
          <p:cNvPr id="56" name="Oval 55"/>
          <p:cNvSpPr/>
          <p:nvPr/>
        </p:nvSpPr>
        <p:spPr>
          <a:xfrm>
            <a:off x="4635116" y="3187926"/>
            <a:ext cx="568850" cy="568850"/>
          </a:xfrm>
          <a:prstGeom prst="ellipse">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dirty="0" smtClean="0">
                <a:solidFill>
                  <a:schemeClr val="tx1">
                    <a:lumMod val="85000"/>
                    <a:lumOff val="15000"/>
                  </a:schemeClr>
                </a:solidFill>
              </a:rPr>
              <a:t>2.3</a:t>
            </a:r>
            <a:endParaRPr lang="en-US" sz="1300" dirty="0">
              <a:solidFill>
                <a:schemeClr val="tx1">
                  <a:lumMod val="85000"/>
                  <a:lumOff val="15000"/>
                </a:schemeClr>
              </a:solidFill>
            </a:endParaRPr>
          </a:p>
        </p:txBody>
      </p:sp>
      <p:cxnSp>
        <p:nvCxnSpPr>
          <p:cNvPr id="58" name="Straight Arrow Connector 57"/>
          <p:cNvCxnSpPr/>
          <p:nvPr/>
        </p:nvCxnSpPr>
        <p:spPr>
          <a:xfrm>
            <a:off x="3322377" y="4927600"/>
            <a:ext cx="0" cy="6088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9136982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320678" y="2506707"/>
            <a:ext cx="1419225" cy="646331"/>
          </a:xfrm>
          <a:prstGeom prst="rect">
            <a:avLst/>
          </a:prstGeom>
          <a:solidFill>
            <a:schemeClr val="accent1">
              <a:lumMod val="20000"/>
              <a:lumOff val="80000"/>
            </a:schemeClr>
          </a:solidFill>
          <a:ln>
            <a:solidFill>
              <a:srgbClr val="002060"/>
            </a:solidFill>
          </a:ln>
        </p:spPr>
        <p:txBody>
          <a:bodyPr wrap="square" rtlCol="0">
            <a:spAutoFit/>
          </a:bodyPr>
          <a:lstStyle/>
          <a:p>
            <a:pPr algn="ctr"/>
            <a:r>
              <a:rPr lang="en-US" dirty="0" smtClean="0"/>
              <a:t>Completed extraction</a:t>
            </a:r>
            <a:endParaRPr lang="en-US" dirty="0"/>
          </a:p>
        </p:txBody>
      </p:sp>
      <p:cxnSp>
        <p:nvCxnSpPr>
          <p:cNvPr id="8" name="Straight Arrow Connector 7"/>
          <p:cNvCxnSpPr/>
          <p:nvPr/>
        </p:nvCxnSpPr>
        <p:spPr>
          <a:xfrm flipV="1">
            <a:off x="1897066" y="2080741"/>
            <a:ext cx="1478856" cy="60372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p:cNvCxnSpPr/>
          <p:nvPr/>
        </p:nvCxnSpPr>
        <p:spPr>
          <a:xfrm>
            <a:off x="1897066" y="3022600"/>
            <a:ext cx="791903" cy="61592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1" name="TextBox 10"/>
          <p:cNvSpPr txBox="1"/>
          <p:nvPr/>
        </p:nvSpPr>
        <p:spPr>
          <a:xfrm>
            <a:off x="3485097" y="1868646"/>
            <a:ext cx="1419225" cy="369332"/>
          </a:xfrm>
          <a:prstGeom prst="rect">
            <a:avLst/>
          </a:prstGeom>
          <a:solidFill>
            <a:schemeClr val="accent1">
              <a:lumMod val="20000"/>
              <a:lumOff val="80000"/>
            </a:schemeClr>
          </a:solidFill>
          <a:ln>
            <a:solidFill>
              <a:srgbClr val="002060"/>
            </a:solidFill>
          </a:ln>
        </p:spPr>
        <p:txBody>
          <a:bodyPr wrap="square" rtlCol="0">
            <a:spAutoFit/>
          </a:bodyPr>
          <a:lstStyle/>
          <a:p>
            <a:pPr algn="ctr"/>
            <a:r>
              <a:rPr lang="en-US" dirty="0" smtClean="0"/>
              <a:t>QA process</a:t>
            </a:r>
            <a:endParaRPr lang="en-US" dirty="0"/>
          </a:p>
        </p:txBody>
      </p:sp>
      <p:sp>
        <p:nvSpPr>
          <p:cNvPr id="12" name="TextBox 11"/>
          <p:cNvSpPr txBox="1"/>
          <p:nvPr/>
        </p:nvSpPr>
        <p:spPr>
          <a:xfrm>
            <a:off x="2656692" y="3866279"/>
            <a:ext cx="1419225" cy="923330"/>
          </a:xfrm>
          <a:prstGeom prst="rect">
            <a:avLst/>
          </a:prstGeom>
          <a:solidFill>
            <a:schemeClr val="accent1">
              <a:lumMod val="20000"/>
              <a:lumOff val="80000"/>
            </a:schemeClr>
          </a:solidFill>
          <a:ln>
            <a:solidFill>
              <a:srgbClr val="002060"/>
            </a:solidFill>
          </a:ln>
        </p:spPr>
        <p:txBody>
          <a:bodyPr wrap="square" rtlCol="0">
            <a:spAutoFit/>
          </a:bodyPr>
          <a:lstStyle/>
          <a:p>
            <a:pPr algn="ctr"/>
            <a:r>
              <a:rPr lang="en-US" dirty="0" smtClean="0"/>
              <a:t>Long file transformed to wide file</a:t>
            </a:r>
            <a:endParaRPr lang="en-US" dirty="0"/>
          </a:p>
        </p:txBody>
      </p:sp>
      <p:sp>
        <p:nvSpPr>
          <p:cNvPr id="17" name="TextBox 16"/>
          <p:cNvSpPr txBox="1"/>
          <p:nvPr/>
        </p:nvSpPr>
        <p:spPr>
          <a:xfrm>
            <a:off x="4211384" y="3866279"/>
            <a:ext cx="1419225" cy="923330"/>
          </a:xfrm>
          <a:prstGeom prst="rect">
            <a:avLst/>
          </a:prstGeom>
          <a:solidFill>
            <a:schemeClr val="accent1">
              <a:lumMod val="20000"/>
              <a:lumOff val="80000"/>
            </a:schemeClr>
          </a:solidFill>
          <a:ln>
            <a:solidFill>
              <a:srgbClr val="002060"/>
            </a:solidFill>
          </a:ln>
        </p:spPr>
        <p:txBody>
          <a:bodyPr wrap="square" rtlCol="0">
            <a:spAutoFit/>
          </a:bodyPr>
          <a:lstStyle/>
          <a:p>
            <a:pPr algn="ctr"/>
            <a:r>
              <a:rPr lang="en-US" dirty="0" smtClean="0"/>
              <a:t>Data prep for UCSR and checks</a:t>
            </a:r>
            <a:endParaRPr lang="en-US" dirty="0"/>
          </a:p>
        </p:txBody>
      </p:sp>
      <p:cxnSp>
        <p:nvCxnSpPr>
          <p:cNvPr id="21" name="Straight Arrow Connector 20"/>
          <p:cNvCxnSpPr/>
          <p:nvPr/>
        </p:nvCxnSpPr>
        <p:spPr>
          <a:xfrm flipV="1">
            <a:off x="5565396" y="3038013"/>
            <a:ext cx="761468" cy="75631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a:off x="5034549" y="2125440"/>
            <a:ext cx="1268877" cy="80307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6421964" y="2400300"/>
            <a:ext cx="1419225" cy="1200329"/>
          </a:xfrm>
          <a:prstGeom prst="rect">
            <a:avLst/>
          </a:prstGeom>
          <a:solidFill>
            <a:schemeClr val="accent1">
              <a:lumMod val="20000"/>
              <a:lumOff val="80000"/>
            </a:schemeClr>
          </a:solidFill>
          <a:ln>
            <a:solidFill>
              <a:srgbClr val="002060"/>
            </a:solidFill>
          </a:ln>
        </p:spPr>
        <p:txBody>
          <a:bodyPr wrap="square" rtlCol="0">
            <a:spAutoFit/>
          </a:bodyPr>
          <a:lstStyle/>
          <a:p>
            <a:pPr algn="ctr"/>
            <a:r>
              <a:rPr lang="en-US" dirty="0" smtClean="0"/>
              <a:t>Back to extractors for template clean-up</a:t>
            </a:r>
            <a:endParaRPr lang="en-US" dirty="0"/>
          </a:p>
        </p:txBody>
      </p:sp>
      <p:sp>
        <p:nvSpPr>
          <p:cNvPr id="25" name="TextBox 24"/>
          <p:cNvSpPr txBox="1"/>
          <p:nvPr/>
        </p:nvSpPr>
        <p:spPr>
          <a:xfrm>
            <a:off x="8484656" y="2481746"/>
            <a:ext cx="1419225" cy="646331"/>
          </a:xfrm>
          <a:prstGeom prst="rect">
            <a:avLst/>
          </a:prstGeom>
          <a:solidFill>
            <a:schemeClr val="accent1">
              <a:lumMod val="20000"/>
              <a:lumOff val="80000"/>
            </a:schemeClr>
          </a:solidFill>
          <a:ln>
            <a:solidFill>
              <a:srgbClr val="002060"/>
            </a:solidFill>
          </a:ln>
        </p:spPr>
        <p:txBody>
          <a:bodyPr wrap="square" rtlCol="0">
            <a:spAutoFit/>
          </a:bodyPr>
          <a:lstStyle/>
          <a:p>
            <a:pPr algn="ctr"/>
            <a:r>
              <a:rPr lang="en-US" dirty="0" smtClean="0"/>
              <a:t>Final check of wide file</a:t>
            </a:r>
            <a:endParaRPr lang="en-US" dirty="0"/>
          </a:p>
        </p:txBody>
      </p:sp>
      <p:sp>
        <p:nvSpPr>
          <p:cNvPr id="30" name="TextBox 29"/>
          <p:cNvSpPr txBox="1"/>
          <p:nvPr/>
        </p:nvSpPr>
        <p:spPr>
          <a:xfrm>
            <a:off x="2630566" y="5674456"/>
            <a:ext cx="1419225" cy="923330"/>
          </a:xfrm>
          <a:prstGeom prst="rect">
            <a:avLst/>
          </a:prstGeom>
          <a:solidFill>
            <a:schemeClr val="accent1">
              <a:lumMod val="20000"/>
              <a:lumOff val="80000"/>
            </a:schemeClr>
          </a:solidFill>
          <a:ln>
            <a:solidFill>
              <a:srgbClr val="002060"/>
            </a:solidFill>
          </a:ln>
        </p:spPr>
        <p:txBody>
          <a:bodyPr wrap="square" rtlCol="0">
            <a:spAutoFit/>
          </a:bodyPr>
          <a:lstStyle/>
          <a:p>
            <a:pPr algn="ctr"/>
            <a:r>
              <a:rPr lang="en-US" dirty="0" smtClean="0"/>
              <a:t>Analysis process for UCOST</a:t>
            </a:r>
            <a:endParaRPr lang="en-US" dirty="0"/>
          </a:p>
        </p:txBody>
      </p:sp>
      <p:cxnSp>
        <p:nvCxnSpPr>
          <p:cNvPr id="32" name="Straight Arrow Connector 31"/>
          <p:cNvCxnSpPr/>
          <p:nvPr/>
        </p:nvCxnSpPr>
        <p:spPr>
          <a:xfrm>
            <a:off x="7922682" y="2804912"/>
            <a:ext cx="32808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10547348" y="2501709"/>
            <a:ext cx="1419225" cy="923330"/>
          </a:xfrm>
          <a:prstGeom prst="rect">
            <a:avLst/>
          </a:prstGeom>
          <a:solidFill>
            <a:schemeClr val="accent1">
              <a:lumMod val="20000"/>
              <a:lumOff val="80000"/>
            </a:schemeClr>
          </a:solidFill>
          <a:ln>
            <a:solidFill>
              <a:srgbClr val="002060"/>
            </a:solidFill>
          </a:ln>
        </p:spPr>
        <p:txBody>
          <a:bodyPr wrap="square" rtlCol="0">
            <a:spAutoFit/>
          </a:bodyPr>
          <a:lstStyle/>
          <a:p>
            <a:pPr algn="ctr"/>
            <a:r>
              <a:rPr lang="en-US" dirty="0" smtClean="0"/>
              <a:t>Wide file sent to add to UCSR</a:t>
            </a:r>
            <a:endParaRPr lang="en-US" dirty="0"/>
          </a:p>
        </p:txBody>
      </p:sp>
      <p:cxnSp>
        <p:nvCxnSpPr>
          <p:cNvPr id="35" name="Straight Arrow Connector 34"/>
          <p:cNvCxnSpPr/>
          <p:nvPr/>
        </p:nvCxnSpPr>
        <p:spPr>
          <a:xfrm>
            <a:off x="9988553" y="2821848"/>
            <a:ext cx="32808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8" name="Oval 37"/>
          <p:cNvSpPr/>
          <p:nvPr/>
        </p:nvSpPr>
        <p:spPr>
          <a:xfrm>
            <a:off x="3816885" y="1163863"/>
            <a:ext cx="568850" cy="568850"/>
          </a:xfrm>
          <a:prstGeom prst="ellipse">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dirty="0" smtClean="0">
                <a:solidFill>
                  <a:schemeClr val="tx1">
                    <a:lumMod val="85000"/>
                    <a:lumOff val="15000"/>
                  </a:schemeClr>
                </a:solidFill>
              </a:rPr>
              <a:t>2.1</a:t>
            </a:r>
            <a:endParaRPr lang="en-US" sz="1300" dirty="0">
              <a:solidFill>
                <a:schemeClr val="tx1">
                  <a:lumMod val="85000"/>
                  <a:lumOff val="15000"/>
                </a:schemeClr>
              </a:solidFill>
            </a:endParaRPr>
          </a:p>
        </p:txBody>
      </p:sp>
      <p:sp>
        <p:nvSpPr>
          <p:cNvPr id="44" name="Oval 43"/>
          <p:cNvSpPr/>
          <p:nvPr/>
        </p:nvSpPr>
        <p:spPr>
          <a:xfrm>
            <a:off x="3077254" y="3204856"/>
            <a:ext cx="568850" cy="568850"/>
          </a:xfrm>
          <a:prstGeom prst="ellipse">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dirty="0" smtClean="0">
                <a:solidFill>
                  <a:schemeClr val="tx1">
                    <a:lumMod val="85000"/>
                    <a:lumOff val="15000"/>
                  </a:schemeClr>
                </a:solidFill>
              </a:rPr>
              <a:t>2.2</a:t>
            </a:r>
            <a:endParaRPr lang="en-US" sz="1300" dirty="0">
              <a:solidFill>
                <a:schemeClr val="tx1">
                  <a:lumMod val="85000"/>
                  <a:lumOff val="15000"/>
                </a:schemeClr>
              </a:solidFill>
            </a:endParaRPr>
          </a:p>
        </p:txBody>
      </p:sp>
      <p:sp>
        <p:nvSpPr>
          <p:cNvPr id="45" name="Oval 44"/>
          <p:cNvSpPr/>
          <p:nvPr/>
        </p:nvSpPr>
        <p:spPr>
          <a:xfrm>
            <a:off x="690077" y="1789858"/>
            <a:ext cx="568850" cy="568850"/>
          </a:xfrm>
          <a:prstGeom prst="ellipse">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smtClean="0">
                <a:solidFill>
                  <a:schemeClr val="tx1">
                    <a:lumMod val="85000"/>
                    <a:lumOff val="15000"/>
                  </a:schemeClr>
                </a:solidFill>
              </a:rPr>
              <a:t>1</a:t>
            </a:r>
            <a:endParaRPr lang="en-US" sz="1300" dirty="0">
              <a:solidFill>
                <a:schemeClr val="tx1">
                  <a:lumMod val="85000"/>
                  <a:lumOff val="15000"/>
                </a:schemeClr>
              </a:solidFill>
            </a:endParaRPr>
          </a:p>
        </p:txBody>
      </p:sp>
      <p:sp>
        <p:nvSpPr>
          <p:cNvPr id="46" name="Oval 45"/>
          <p:cNvSpPr/>
          <p:nvPr/>
        </p:nvSpPr>
        <p:spPr>
          <a:xfrm>
            <a:off x="6799261" y="1676616"/>
            <a:ext cx="568850" cy="568850"/>
          </a:xfrm>
          <a:prstGeom prst="ellipse">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dirty="0" smtClean="0">
                <a:solidFill>
                  <a:schemeClr val="tx1">
                    <a:lumMod val="85000"/>
                    <a:lumOff val="15000"/>
                  </a:schemeClr>
                </a:solidFill>
              </a:rPr>
              <a:t>3</a:t>
            </a:r>
            <a:endParaRPr lang="en-US" sz="1300" dirty="0">
              <a:solidFill>
                <a:schemeClr val="tx1">
                  <a:lumMod val="85000"/>
                  <a:lumOff val="15000"/>
                </a:schemeClr>
              </a:solidFill>
            </a:endParaRPr>
          </a:p>
        </p:txBody>
      </p:sp>
      <p:sp>
        <p:nvSpPr>
          <p:cNvPr id="48" name="Oval 47"/>
          <p:cNvSpPr/>
          <p:nvPr/>
        </p:nvSpPr>
        <p:spPr>
          <a:xfrm>
            <a:off x="8843166" y="1762450"/>
            <a:ext cx="568850" cy="568850"/>
          </a:xfrm>
          <a:prstGeom prst="ellipse">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dirty="0" smtClean="0">
                <a:solidFill>
                  <a:schemeClr val="tx1">
                    <a:lumMod val="85000"/>
                    <a:lumOff val="15000"/>
                  </a:schemeClr>
                </a:solidFill>
              </a:rPr>
              <a:t>4</a:t>
            </a:r>
            <a:endParaRPr lang="en-US" sz="1300" dirty="0">
              <a:solidFill>
                <a:schemeClr val="tx1">
                  <a:lumMod val="85000"/>
                  <a:lumOff val="15000"/>
                </a:schemeClr>
              </a:solidFill>
            </a:endParaRPr>
          </a:p>
        </p:txBody>
      </p:sp>
      <p:sp>
        <p:nvSpPr>
          <p:cNvPr id="49" name="Oval 48"/>
          <p:cNvSpPr/>
          <p:nvPr/>
        </p:nvSpPr>
        <p:spPr>
          <a:xfrm>
            <a:off x="10887071" y="1779599"/>
            <a:ext cx="568850" cy="568850"/>
          </a:xfrm>
          <a:prstGeom prst="ellipse">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dirty="0">
                <a:solidFill>
                  <a:schemeClr val="tx1">
                    <a:lumMod val="85000"/>
                    <a:lumOff val="15000"/>
                  </a:schemeClr>
                </a:solidFill>
              </a:rPr>
              <a:t>5</a:t>
            </a:r>
            <a:endParaRPr lang="en-US" sz="1300" dirty="0">
              <a:solidFill>
                <a:schemeClr val="tx1">
                  <a:lumMod val="85000"/>
                  <a:lumOff val="15000"/>
                </a:schemeClr>
              </a:solidFill>
            </a:endParaRPr>
          </a:p>
        </p:txBody>
      </p:sp>
      <p:sp>
        <p:nvSpPr>
          <p:cNvPr id="56" name="Oval 55"/>
          <p:cNvSpPr/>
          <p:nvPr/>
        </p:nvSpPr>
        <p:spPr>
          <a:xfrm>
            <a:off x="4635116" y="3187926"/>
            <a:ext cx="568850" cy="568850"/>
          </a:xfrm>
          <a:prstGeom prst="ellipse">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dirty="0" smtClean="0">
                <a:solidFill>
                  <a:schemeClr val="tx1">
                    <a:lumMod val="85000"/>
                    <a:lumOff val="15000"/>
                  </a:schemeClr>
                </a:solidFill>
              </a:rPr>
              <a:t>2.3</a:t>
            </a:r>
            <a:endParaRPr lang="en-US" sz="1300" dirty="0">
              <a:solidFill>
                <a:schemeClr val="tx1">
                  <a:lumMod val="85000"/>
                  <a:lumOff val="15000"/>
                </a:schemeClr>
              </a:solidFill>
            </a:endParaRPr>
          </a:p>
        </p:txBody>
      </p:sp>
      <p:cxnSp>
        <p:nvCxnSpPr>
          <p:cNvPr id="58" name="Straight Arrow Connector 57"/>
          <p:cNvCxnSpPr/>
          <p:nvPr/>
        </p:nvCxnSpPr>
        <p:spPr>
          <a:xfrm>
            <a:off x="3322377" y="4927600"/>
            <a:ext cx="0" cy="60886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102399" y="1393118"/>
            <a:ext cx="2252134" cy="369332"/>
          </a:xfrm>
          <a:prstGeom prst="rect">
            <a:avLst/>
          </a:prstGeom>
          <a:noFill/>
        </p:spPr>
        <p:txBody>
          <a:bodyPr wrap="square" rtlCol="0">
            <a:spAutoFit/>
          </a:bodyPr>
          <a:lstStyle/>
          <a:p>
            <a:r>
              <a:rPr lang="en-US" dirty="0" smtClean="0">
                <a:solidFill>
                  <a:srgbClr val="C00000"/>
                </a:solidFill>
              </a:rPr>
              <a:t>Lauren &amp; Mohamed</a:t>
            </a:r>
            <a:endParaRPr lang="en-US" dirty="0">
              <a:solidFill>
                <a:srgbClr val="C00000"/>
              </a:solidFill>
            </a:endParaRPr>
          </a:p>
        </p:txBody>
      </p:sp>
      <p:sp>
        <p:nvSpPr>
          <p:cNvPr id="27" name="TextBox 26"/>
          <p:cNvSpPr txBox="1"/>
          <p:nvPr/>
        </p:nvSpPr>
        <p:spPr>
          <a:xfrm>
            <a:off x="3809742" y="786268"/>
            <a:ext cx="769934" cy="369332"/>
          </a:xfrm>
          <a:prstGeom prst="rect">
            <a:avLst/>
          </a:prstGeom>
          <a:noFill/>
        </p:spPr>
        <p:txBody>
          <a:bodyPr wrap="square" rtlCol="0">
            <a:spAutoFit/>
          </a:bodyPr>
          <a:lstStyle/>
          <a:p>
            <a:r>
              <a:rPr lang="en-US" dirty="0" smtClean="0">
                <a:solidFill>
                  <a:srgbClr val="C00000"/>
                </a:solidFill>
              </a:rPr>
              <a:t>Elliot</a:t>
            </a:r>
            <a:endParaRPr lang="en-US" dirty="0">
              <a:solidFill>
                <a:srgbClr val="C00000"/>
              </a:solidFill>
            </a:endParaRPr>
          </a:p>
        </p:txBody>
      </p:sp>
      <p:sp>
        <p:nvSpPr>
          <p:cNvPr id="28" name="TextBox 27"/>
          <p:cNvSpPr txBox="1"/>
          <p:nvPr/>
        </p:nvSpPr>
        <p:spPr>
          <a:xfrm>
            <a:off x="2718734" y="2808848"/>
            <a:ext cx="1532726" cy="369332"/>
          </a:xfrm>
          <a:prstGeom prst="rect">
            <a:avLst/>
          </a:prstGeom>
          <a:noFill/>
        </p:spPr>
        <p:txBody>
          <a:bodyPr wrap="square" rtlCol="0">
            <a:spAutoFit/>
          </a:bodyPr>
          <a:lstStyle/>
          <a:p>
            <a:r>
              <a:rPr lang="en-US" smtClean="0">
                <a:solidFill>
                  <a:srgbClr val="C00000"/>
                </a:solidFill>
              </a:rPr>
              <a:t>Lily &amp; Drew</a:t>
            </a:r>
            <a:endParaRPr lang="en-US" dirty="0">
              <a:solidFill>
                <a:srgbClr val="C00000"/>
              </a:solidFill>
            </a:endParaRPr>
          </a:p>
        </p:txBody>
      </p:sp>
      <p:sp>
        <p:nvSpPr>
          <p:cNvPr id="29" name="TextBox 28"/>
          <p:cNvSpPr txBox="1"/>
          <p:nvPr/>
        </p:nvSpPr>
        <p:spPr>
          <a:xfrm>
            <a:off x="2540798" y="5214111"/>
            <a:ext cx="1532726" cy="369332"/>
          </a:xfrm>
          <a:prstGeom prst="rect">
            <a:avLst/>
          </a:prstGeom>
          <a:noFill/>
        </p:spPr>
        <p:txBody>
          <a:bodyPr wrap="square" rtlCol="0">
            <a:spAutoFit/>
          </a:bodyPr>
          <a:lstStyle/>
          <a:p>
            <a:r>
              <a:rPr lang="en-US" smtClean="0">
                <a:solidFill>
                  <a:srgbClr val="C00000"/>
                </a:solidFill>
              </a:rPr>
              <a:t>Drew</a:t>
            </a:r>
            <a:endParaRPr lang="en-US" dirty="0">
              <a:solidFill>
                <a:srgbClr val="C00000"/>
              </a:solidFill>
            </a:endParaRPr>
          </a:p>
        </p:txBody>
      </p:sp>
      <p:sp>
        <p:nvSpPr>
          <p:cNvPr id="31" name="TextBox 30"/>
          <p:cNvSpPr txBox="1"/>
          <p:nvPr/>
        </p:nvSpPr>
        <p:spPr>
          <a:xfrm>
            <a:off x="4680969" y="2811320"/>
            <a:ext cx="562694" cy="376606"/>
          </a:xfrm>
          <a:prstGeom prst="rect">
            <a:avLst/>
          </a:prstGeom>
          <a:noFill/>
        </p:spPr>
        <p:txBody>
          <a:bodyPr wrap="square" rtlCol="0">
            <a:spAutoFit/>
          </a:bodyPr>
          <a:lstStyle/>
          <a:p>
            <a:r>
              <a:rPr lang="en-US" dirty="0" smtClean="0">
                <a:solidFill>
                  <a:srgbClr val="C00000"/>
                </a:solidFill>
              </a:rPr>
              <a:t>Lily</a:t>
            </a:r>
            <a:endParaRPr lang="en-US" dirty="0">
              <a:solidFill>
                <a:srgbClr val="C00000"/>
              </a:solidFill>
            </a:endParaRPr>
          </a:p>
        </p:txBody>
      </p:sp>
      <p:sp>
        <p:nvSpPr>
          <p:cNvPr id="33" name="TextBox 32"/>
          <p:cNvSpPr txBox="1"/>
          <p:nvPr/>
        </p:nvSpPr>
        <p:spPr>
          <a:xfrm>
            <a:off x="6043087" y="1257244"/>
            <a:ext cx="2207679" cy="369332"/>
          </a:xfrm>
          <a:prstGeom prst="rect">
            <a:avLst/>
          </a:prstGeom>
          <a:noFill/>
        </p:spPr>
        <p:txBody>
          <a:bodyPr wrap="square" rtlCol="0">
            <a:spAutoFit/>
          </a:bodyPr>
          <a:lstStyle/>
          <a:p>
            <a:r>
              <a:rPr lang="en-US" dirty="0" smtClean="0">
                <a:solidFill>
                  <a:srgbClr val="C00000"/>
                </a:solidFill>
              </a:rPr>
              <a:t>Lauren &amp; Mohamed</a:t>
            </a:r>
            <a:endParaRPr lang="en-US" dirty="0">
              <a:solidFill>
                <a:srgbClr val="C00000"/>
              </a:solidFill>
            </a:endParaRPr>
          </a:p>
        </p:txBody>
      </p:sp>
      <p:sp>
        <p:nvSpPr>
          <p:cNvPr id="36" name="TextBox 35"/>
          <p:cNvSpPr txBox="1"/>
          <p:nvPr/>
        </p:nvSpPr>
        <p:spPr>
          <a:xfrm>
            <a:off x="8867104" y="1300051"/>
            <a:ext cx="562694" cy="376606"/>
          </a:xfrm>
          <a:prstGeom prst="rect">
            <a:avLst/>
          </a:prstGeom>
          <a:noFill/>
        </p:spPr>
        <p:txBody>
          <a:bodyPr wrap="square" rtlCol="0">
            <a:spAutoFit/>
          </a:bodyPr>
          <a:lstStyle/>
          <a:p>
            <a:r>
              <a:rPr lang="en-US" dirty="0" smtClean="0">
                <a:solidFill>
                  <a:srgbClr val="C00000"/>
                </a:solidFill>
              </a:rPr>
              <a:t>Lily</a:t>
            </a:r>
            <a:endParaRPr lang="en-US" dirty="0">
              <a:solidFill>
                <a:srgbClr val="C00000"/>
              </a:solidFill>
            </a:endParaRPr>
          </a:p>
        </p:txBody>
      </p:sp>
      <p:sp>
        <p:nvSpPr>
          <p:cNvPr id="37" name="TextBox 36"/>
          <p:cNvSpPr txBox="1"/>
          <p:nvPr/>
        </p:nvSpPr>
        <p:spPr>
          <a:xfrm>
            <a:off x="10616464" y="1359565"/>
            <a:ext cx="1280991" cy="369332"/>
          </a:xfrm>
          <a:prstGeom prst="rect">
            <a:avLst/>
          </a:prstGeom>
          <a:noFill/>
        </p:spPr>
        <p:txBody>
          <a:bodyPr wrap="square" rtlCol="0">
            <a:spAutoFit/>
          </a:bodyPr>
          <a:lstStyle/>
          <a:p>
            <a:r>
              <a:rPr lang="en-US" smtClean="0">
                <a:solidFill>
                  <a:srgbClr val="C00000"/>
                </a:solidFill>
              </a:rPr>
              <a:t>Willyanne</a:t>
            </a:r>
            <a:endParaRPr lang="en-US" dirty="0">
              <a:solidFill>
                <a:srgbClr val="C00000"/>
              </a:solidFill>
            </a:endParaRPr>
          </a:p>
        </p:txBody>
      </p:sp>
    </p:spTree>
    <p:extLst>
      <p:ext uri="{BB962C8B-B14F-4D97-AF65-F5344CB8AC3E}">
        <p14:creationId xmlns:p14="http://schemas.microsoft.com/office/powerpoint/2010/main" val="94693586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32934" y="365125"/>
            <a:ext cx="6062133" cy="1325563"/>
          </a:xfrm>
        </p:spPr>
        <p:txBody>
          <a:bodyPr/>
          <a:lstStyle/>
          <a:p>
            <a:r>
              <a:rPr lang="en-US" dirty="0" smtClean="0"/>
              <a:t>Completed extraction</a:t>
            </a:r>
            <a:endParaRPr lang="en-US" dirty="0"/>
          </a:p>
        </p:txBody>
      </p:sp>
      <p:sp>
        <p:nvSpPr>
          <p:cNvPr id="7" name="Oval 6"/>
          <p:cNvSpPr/>
          <p:nvPr/>
        </p:nvSpPr>
        <p:spPr>
          <a:xfrm>
            <a:off x="294750" y="743481"/>
            <a:ext cx="568850" cy="568850"/>
          </a:xfrm>
          <a:prstGeom prst="ellipse">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dirty="0" smtClean="0">
                <a:solidFill>
                  <a:schemeClr val="tx1">
                    <a:lumMod val="85000"/>
                    <a:lumOff val="15000"/>
                  </a:schemeClr>
                </a:solidFill>
              </a:rPr>
              <a:t>1</a:t>
            </a:r>
            <a:endParaRPr lang="en-US" sz="1300" dirty="0">
              <a:solidFill>
                <a:schemeClr val="tx1">
                  <a:lumMod val="85000"/>
                  <a:lumOff val="15000"/>
                </a:schemeClr>
              </a:solidFill>
            </a:endParaRPr>
          </a:p>
        </p:txBody>
      </p:sp>
      <p:pic>
        <p:nvPicPr>
          <p:cNvPr id="11" name="Picture 10"/>
          <p:cNvPicPr>
            <a:picLocks noChangeAspect="1"/>
          </p:cNvPicPr>
          <p:nvPr/>
        </p:nvPicPr>
        <p:blipFill>
          <a:blip r:embed="rId3"/>
          <a:stretch>
            <a:fillRect/>
          </a:stretch>
        </p:blipFill>
        <p:spPr>
          <a:xfrm>
            <a:off x="8136464" y="288923"/>
            <a:ext cx="3708400" cy="1807324"/>
          </a:xfrm>
          <a:prstGeom prst="rect">
            <a:avLst/>
          </a:prstGeom>
        </p:spPr>
      </p:pic>
      <p:sp>
        <p:nvSpPr>
          <p:cNvPr id="12" name="TextBox 11"/>
          <p:cNvSpPr txBox="1"/>
          <p:nvPr/>
        </p:nvSpPr>
        <p:spPr>
          <a:xfrm>
            <a:off x="8136464" y="449790"/>
            <a:ext cx="584203" cy="662781"/>
          </a:xfrm>
          <a:prstGeom prst="rect">
            <a:avLst/>
          </a:prstGeom>
          <a:solidFill>
            <a:schemeClr val="accent4">
              <a:lumMod val="20000"/>
              <a:lumOff val="80000"/>
              <a:alpha val="23000"/>
            </a:schemeClr>
          </a:solidFill>
          <a:ln>
            <a:solidFill>
              <a:schemeClr val="accent4">
                <a:lumMod val="75000"/>
              </a:schemeClr>
            </a:solidFill>
          </a:ln>
        </p:spPr>
        <p:txBody>
          <a:bodyPr wrap="square" rtlCol="0">
            <a:spAutoFit/>
          </a:bodyPr>
          <a:lstStyle/>
          <a:p>
            <a:endParaRPr lang="en-US"/>
          </a:p>
        </p:txBody>
      </p:sp>
      <p:sp>
        <p:nvSpPr>
          <p:cNvPr id="14" name="TextBox 13">
            <a:extLst>
              <a:ext uri="{FF2B5EF4-FFF2-40B4-BE49-F238E27FC236}">
                <a16:creationId xmlns:a16="http://schemas.microsoft.com/office/drawing/2014/main" xmlns="" id="{76825559-94D0-427C-995A-4C6F493A393D}"/>
              </a:ext>
            </a:extLst>
          </p:cNvPr>
          <p:cNvSpPr txBox="1"/>
          <p:nvPr/>
        </p:nvSpPr>
        <p:spPr>
          <a:xfrm rot="16200000">
            <a:off x="-838928" y="4376818"/>
            <a:ext cx="2711658" cy="369332"/>
          </a:xfrm>
          <a:prstGeom prst="rect">
            <a:avLst/>
          </a:prstGeom>
          <a:noFill/>
          <a:ln w="6350">
            <a:noFill/>
            <a:prstDash val="lgDash"/>
          </a:ln>
        </p:spPr>
        <p:txBody>
          <a:bodyPr wrap="square" rtlCol="0">
            <a:spAutoFit/>
          </a:bodyPr>
          <a:lstStyle/>
          <a:p>
            <a:pPr algn="ctr"/>
            <a:r>
              <a:rPr lang="en-US" dirty="0"/>
              <a:t>Priority Interventions</a:t>
            </a:r>
          </a:p>
        </p:txBody>
      </p:sp>
      <p:sp>
        <p:nvSpPr>
          <p:cNvPr id="15" name="Rectangle 14">
            <a:extLst>
              <a:ext uri="{FF2B5EF4-FFF2-40B4-BE49-F238E27FC236}">
                <a16:creationId xmlns:a16="http://schemas.microsoft.com/office/drawing/2014/main" xmlns="" id="{18EAEAF2-57DD-44B6-94AE-D7420669E8D6}"/>
              </a:ext>
            </a:extLst>
          </p:cNvPr>
          <p:cNvSpPr/>
          <p:nvPr/>
        </p:nvSpPr>
        <p:spPr>
          <a:xfrm>
            <a:off x="147145" y="3184634"/>
            <a:ext cx="11403724" cy="2816773"/>
          </a:xfrm>
          <a:prstGeom prst="rect">
            <a:avLst/>
          </a:prstGeom>
          <a:noFill/>
          <a:ln w="6350">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6" name="Chart 15">
            <a:extLst>
              <a:ext uri="{FF2B5EF4-FFF2-40B4-BE49-F238E27FC236}">
                <a16:creationId xmlns:a16="http://schemas.microsoft.com/office/drawing/2014/main" xmlns="" id="{B318AA87-6694-4872-9F0E-1ACE41C70B03}"/>
              </a:ext>
            </a:extLst>
          </p:cNvPr>
          <p:cNvGraphicFramePr>
            <a:graphicFrameLocks/>
          </p:cNvGraphicFramePr>
          <p:nvPr>
            <p:extLst>
              <p:ext uri="{D42A27DB-BD31-4B8C-83A1-F6EECF244321}">
                <p14:modId xmlns:p14="http://schemas.microsoft.com/office/powerpoint/2010/main" val="2092145026"/>
              </p:ext>
            </p:extLst>
          </p:nvPr>
        </p:nvGraphicFramePr>
        <p:xfrm>
          <a:off x="838200" y="1690687"/>
          <a:ext cx="10515600" cy="4899299"/>
        </p:xfrm>
        <a:graphic>
          <a:graphicData uri="http://schemas.openxmlformats.org/drawingml/2006/chart">
            <c:chart xmlns:c="http://schemas.openxmlformats.org/drawingml/2006/chart" xmlns:r="http://schemas.openxmlformats.org/officeDocument/2006/relationships" r:id="rId4"/>
          </a:graphicData>
        </a:graphic>
      </p:graphicFrame>
    </p:spTree>
    <p:extLst>
      <p:ext uri="{BB962C8B-B14F-4D97-AF65-F5344CB8AC3E}">
        <p14:creationId xmlns:p14="http://schemas.microsoft.com/office/powerpoint/2010/main" val="166810080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32934" y="365125"/>
            <a:ext cx="6062133" cy="1325563"/>
          </a:xfrm>
        </p:spPr>
        <p:txBody>
          <a:bodyPr/>
          <a:lstStyle/>
          <a:p>
            <a:r>
              <a:rPr lang="en-US" dirty="0" smtClean="0"/>
              <a:t>Completed extraction </a:t>
            </a:r>
            <a:endParaRPr lang="en-US" dirty="0"/>
          </a:p>
        </p:txBody>
      </p:sp>
      <p:sp>
        <p:nvSpPr>
          <p:cNvPr id="7" name="Oval 6"/>
          <p:cNvSpPr/>
          <p:nvPr/>
        </p:nvSpPr>
        <p:spPr>
          <a:xfrm>
            <a:off x="294750" y="743481"/>
            <a:ext cx="568850" cy="568850"/>
          </a:xfrm>
          <a:prstGeom prst="ellipse">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dirty="0" smtClean="0">
                <a:solidFill>
                  <a:schemeClr val="tx1">
                    <a:lumMod val="85000"/>
                    <a:lumOff val="15000"/>
                  </a:schemeClr>
                </a:solidFill>
              </a:rPr>
              <a:t>1</a:t>
            </a:r>
            <a:endParaRPr lang="en-US" sz="1300" dirty="0">
              <a:solidFill>
                <a:schemeClr val="tx1">
                  <a:lumMod val="85000"/>
                  <a:lumOff val="15000"/>
                </a:schemeClr>
              </a:solidFill>
            </a:endParaRPr>
          </a:p>
        </p:txBody>
      </p:sp>
      <p:pic>
        <p:nvPicPr>
          <p:cNvPr id="11" name="Picture 10"/>
          <p:cNvPicPr>
            <a:picLocks noChangeAspect="1"/>
          </p:cNvPicPr>
          <p:nvPr/>
        </p:nvPicPr>
        <p:blipFill>
          <a:blip r:embed="rId3"/>
          <a:stretch>
            <a:fillRect/>
          </a:stretch>
        </p:blipFill>
        <p:spPr>
          <a:xfrm>
            <a:off x="8136464" y="288923"/>
            <a:ext cx="3708400" cy="1807324"/>
          </a:xfrm>
          <a:prstGeom prst="rect">
            <a:avLst/>
          </a:prstGeom>
        </p:spPr>
      </p:pic>
      <p:sp>
        <p:nvSpPr>
          <p:cNvPr id="12" name="TextBox 11"/>
          <p:cNvSpPr txBox="1"/>
          <p:nvPr/>
        </p:nvSpPr>
        <p:spPr>
          <a:xfrm>
            <a:off x="8136464" y="449790"/>
            <a:ext cx="584203" cy="662781"/>
          </a:xfrm>
          <a:prstGeom prst="rect">
            <a:avLst/>
          </a:prstGeom>
          <a:solidFill>
            <a:schemeClr val="accent4">
              <a:lumMod val="20000"/>
              <a:lumOff val="80000"/>
              <a:alpha val="23000"/>
            </a:schemeClr>
          </a:solidFill>
          <a:ln>
            <a:solidFill>
              <a:schemeClr val="accent4">
                <a:lumMod val="75000"/>
              </a:schemeClr>
            </a:solidFill>
          </a:ln>
        </p:spPr>
        <p:txBody>
          <a:bodyPr wrap="square" rtlCol="0">
            <a:spAutoFit/>
          </a:bodyPr>
          <a:lstStyle/>
          <a:p>
            <a:endParaRPr lang="en-US"/>
          </a:p>
        </p:txBody>
      </p:sp>
      <p:graphicFrame>
        <p:nvGraphicFramePr>
          <p:cNvPr id="9" name="Content Placeholder 6">
            <a:extLst>
              <a:ext uri="{FF2B5EF4-FFF2-40B4-BE49-F238E27FC236}">
                <a16:creationId xmlns:a16="http://schemas.microsoft.com/office/drawing/2014/main" xmlns="" id="{B7980A2D-5011-4D17-8A94-7899C7AFF398}"/>
              </a:ext>
            </a:extLst>
          </p:cNvPr>
          <p:cNvGraphicFramePr>
            <a:graphicFrameLocks noGrp="1"/>
          </p:cNvGraphicFramePr>
          <p:nvPr>
            <p:ph idx="1"/>
            <p:extLst>
              <p:ext uri="{D42A27DB-BD31-4B8C-83A1-F6EECF244321}">
                <p14:modId xmlns:p14="http://schemas.microsoft.com/office/powerpoint/2010/main" val="972817851"/>
              </p:ext>
            </p:extLst>
          </p:nvPr>
        </p:nvGraphicFramePr>
        <p:xfrm>
          <a:off x="3400622" y="1870841"/>
          <a:ext cx="4828978" cy="4376162"/>
        </p:xfrm>
        <a:graphic>
          <a:graphicData uri="http://schemas.openxmlformats.org/drawingml/2006/table">
            <a:tbl>
              <a:tblPr firstRow="1" bandRow="1">
                <a:tableStyleId>{5C22544A-7EE6-4342-B048-85BDC9FD1C3A}</a:tableStyleId>
              </a:tblPr>
              <a:tblGrid>
                <a:gridCol w="2548234">
                  <a:extLst>
                    <a:ext uri="{9D8B030D-6E8A-4147-A177-3AD203B41FA5}">
                      <a16:colId xmlns:a16="http://schemas.microsoft.com/office/drawing/2014/main" xmlns="" val="3048291844"/>
                    </a:ext>
                  </a:extLst>
                </a:gridCol>
                <a:gridCol w="2280744">
                  <a:extLst>
                    <a:ext uri="{9D8B030D-6E8A-4147-A177-3AD203B41FA5}">
                      <a16:colId xmlns:a16="http://schemas.microsoft.com/office/drawing/2014/main" xmlns="" val="1799483126"/>
                    </a:ext>
                  </a:extLst>
                </a:gridCol>
              </a:tblGrid>
              <a:tr h="312583">
                <a:tc>
                  <a:txBody>
                    <a:bodyPr/>
                    <a:lstStyle/>
                    <a:p>
                      <a:r>
                        <a:rPr lang="en-US" sz="1400" dirty="0"/>
                        <a:t>Intervention</a:t>
                      </a:r>
                    </a:p>
                  </a:txBody>
                  <a:tcPr/>
                </a:tc>
                <a:tc>
                  <a:txBody>
                    <a:bodyPr/>
                    <a:lstStyle/>
                    <a:p>
                      <a:r>
                        <a:rPr lang="en-US" sz="1400" dirty="0"/>
                        <a:t>Articles &amp; Reports to Extract</a:t>
                      </a:r>
                    </a:p>
                  </a:txBody>
                  <a:tcPr/>
                </a:tc>
                <a:extLst>
                  <a:ext uri="{0D108BD9-81ED-4DB2-BD59-A6C34878D82A}">
                    <a16:rowId xmlns:a16="http://schemas.microsoft.com/office/drawing/2014/main" xmlns="" val="1711006277"/>
                  </a:ext>
                </a:extLst>
              </a:tr>
              <a:tr h="312583">
                <a:tc>
                  <a:txBody>
                    <a:bodyPr/>
                    <a:lstStyle/>
                    <a:p>
                      <a:r>
                        <a:rPr lang="en-US" sz="1400" dirty="0"/>
                        <a:t>Condom Social Marketing</a:t>
                      </a:r>
                    </a:p>
                  </a:txBody>
                  <a:tcPr/>
                </a:tc>
                <a:tc>
                  <a:txBody>
                    <a:bodyPr/>
                    <a:lstStyle/>
                    <a:p>
                      <a:pPr algn="ctr"/>
                      <a:r>
                        <a:rPr lang="en-US" sz="1400" dirty="0"/>
                        <a:t>10</a:t>
                      </a:r>
                    </a:p>
                  </a:txBody>
                  <a:tcPr/>
                </a:tc>
                <a:extLst>
                  <a:ext uri="{0D108BD9-81ED-4DB2-BD59-A6C34878D82A}">
                    <a16:rowId xmlns:a16="http://schemas.microsoft.com/office/drawing/2014/main" xmlns="" val="2846396144"/>
                  </a:ext>
                </a:extLst>
              </a:tr>
              <a:tr h="312583">
                <a:tc>
                  <a:txBody>
                    <a:bodyPr/>
                    <a:lstStyle/>
                    <a:p>
                      <a:r>
                        <a:rPr lang="en-US" sz="1400" dirty="0"/>
                        <a:t>Male Condom Provision</a:t>
                      </a:r>
                    </a:p>
                  </a:txBody>
                  <a:tcPr/>
                </a:tc>
                <a:tc>
                  <a:txBody>
                    <a:bodyPr/>
                    <a:lstStyle/>
                    <a:p>
                      <a:pPr algn="ctr"/>
                      <a:r>
                        <a:rPr lang="en-US" sz="1400" dirty="0"/>
                        <a:t>1</a:t>
                      </a:r>
                    </a:p>
                  </a:txBody>
                  <a:tcPr/>
                </a:tc>
                <a:extLst>
                  <a:ext uri="{0D108BD9-81ED-4DB2-BD59-A6C34878D82A}">
                    <a16:rowId xmlns:a16="http://schemas.microsoft.com/office/drawing/2014/main" xmlns="" val="1712649986"/>
                  </a:ext>
                </a:extLst>
              </a:tr>
              <a:tr h="312583">
                <a:tc>
                  <a:txBody>
                    <a:bodyPr/>
                    <a:lstStyle/>
                    <a:p>
                      <a:r>
                        <a:rPr lang="en-US" sz="1400" dirty="0"/>
                        <a:t>Female Condom Provision</a:t>
                      </a:r>
                    </a:p>
                  </a:txBody>
                  <a:tcPr/>
                </a:tc>
                <a:tc>
                  <a:txBody>
                    <a:bodyPr/>
                    <a:lstStyle/>
                    <a:p>
                      <a:pPr algn="ctr"/>
                      <a:r>
                        <a:rPr lang="en-US" sz="1400" dirty="0"/>
                        <a:t>1</a:t>
                      </a:r>
                    </a:p>
                  </a:txBody>
                  <a:tcPr/>
                </a:tc>
                <a:extLst>
                  <a:ext uri="{0D108BD9-81ED-4DB2-BD59-A6C34878D82A}">
                    <a16:rowId xmlns:a16="http://schemas.microsoft.com/office/drawing/2014/main" xmlns="" val="784463271"/>
                  </a:ext>
                </a:extLst>
              </a:tr>
              <a:tr h="312583">
                <a:tc>
                  <a:txBody>
                    <a:bodyPr/>
                    <a:lstStyle/>
                    <a:p>
                      <a:r>
                        <a:rPr lang="en-US" sz="1400" dirty="0"/>
                        <a:t>Workplace Safety Package</a:t>
                      </a:r>
                    </a:p>
                  </a:txBody>
                  <a:tcPr/>
                </a:tc>
                <a:tc>
                  <a:txBody>
                    <a:bodyPr/>
                    <a:lstStyle/>
                    <a:p>
                      <a:pPr algn="ctr"/>
                      <a:r>
                        <a:rPr lang="en-US" sz="1400" dirty="0"/>
                        <a:t>4</a:t>
                      </a:r>
                    </a:p>
                  </a:txBody>
                  <a:tcPr/>
                </a:tc>
                <a:extLst>
                  <a:ext uri="{0D108BD9-81ED-4DB2-BD59-A6C34878D82A}">
                    <a16:rowId xmlns:a16="http://schemas.microsoft.com/office/drawing/2014/main" xmlns="" val="3200455886"/>
                  </a:ext>
                </a:extLst>
              </a:tr>
              <a:tr h="312583">
                <a:tc>
                  <a:txBody>
                    <a:bodyPr/>
                    <a:lstStyle/>
                    <a:p>
                      <a:r>
                        <a:rPr lang="en-US" sz="1400" dirty="0"/>
                        <a:t>Blood Safety</a:t>
                      </a:r>
                    </a:p>
                  </a:txBody>
                  <a:tcPr/>
                </a:tc>
                <a:tc>
                  <a:txBody>
                    <a:bodyPr/>
                    <a:lstStyle/>
                    <a:p>
                      <a:pPr algn="ctr"/>
                      <a:r>
                        <a:rPr lang="en-US" sz="1400" dirty="0"/>
                        <a:t>1</a:t>
                      </a:r>
                    </a:p>
                  </a:txBody>
                  <a:tcPr/>
                </a:tc>
                <a:extLst>
                  <a:ext uri="{0D108BD9-81ED-4DB2-BD59-A6C34878D82A}">
                    <a16:rowId xmlns:a16="http://schemas.microsoft.com/office/drawing/2014/main" xmlns="" val="479736314"/>
                  </a:ext>
                </a:extLst>
              </a:tr>
              <a:tr h="312583">
                <a:tc>
                  <a:txBody>
                    <a:bodyPr/>
                    <a:lstStyle/>
                    <a:p>
                      <a:r>
                        <a:rPr lang="en-US" sz="1400" dirty="0"/>
                        <a:t>Injection Safety</a:t>
                      </a:r>
                    </a:p>
                  </a:txBody>
                  <a:tcPr/>
                </a:tc>
                <a:tc>
                  <a:txBody>
                    <a:bodyPr/>
                    <a:lstStyle/>
                    <a:p>
                      <a:pPr algn="ctr"/>
                      <a:r>
                        <a:rPr lang="en-US" sz="1400" dirty="0"/>
                        <a:t>3</a:t>
                      </a:r>
                    </a:p>
                  </a:txBody>
                  <a:tcPr/>
                </a:tc>
                <a:extLst>
                  <a:ext uri="{0D108BD9-81ED-4DB2-BD59-A6C34878D82A}">
                    <a16:rowId xmlns:a16="http://schemas.microsoft.com/office/drawing/2014/main" xmlns="" val="853456782"/>
                  </a:ext>
                </a:extLst>
              </a:tr>
              <a:tr h="312583">
                <a:tc>
                  <a:txBody>
                    <a:bodyPr/>
                    <a:lstStyle/>
                    <a:p>
                      <a:r>
                        <a:rPr lang="en-US" sz="1400" dirty="0"/>
                        <a:t>Needle &amp; Syringe Programs</a:t>
                      </a:r>
                    </a:p>
                  </a:txBody>
                  <a:tcPr/>
                </a:tc>
                <a:tc>
                  <a:txBody>
                    <a:bodyPr/>
                    <a:lstStyle/>
                    <a:p>
                      <a:pPr algn="ctr"/>
                      <a:r>
                        <a:rPr lang="en-US" sz="1400" dirty="0"/>
                        <a:t>8</a:t>
                      </a:r>
                    </a:p>
                  </a:txBody>
                  <a:tcPr/>
                </a:tc>
                <a:extLst>
                  <a:ext uri="{0D108BD9-81ED-4DB2-BD59-A6C34878D82A}">
                    <a16:rowId xmlns:a16="http://schemas.microsoft.com/office/drawing/2014/main" xmlns="" val="2117358750"/>
                  </a:ext>
                </a:extLst>
              </a:tr>
              <a:tr h="312583">
                <a:tc>
                  <a:txBody>
                    <a:bodyPr/>
                    <a:lstStyle/>
                    <a:p>
                      <a:r>
                        <a:rPr lang="en-US" sz="1400" dirty="0"/>
                        <a:t>Opioid Substitution Therapy</a:t>
                      </a:r>
                    </a:p>
                  </a:txBody>
                  <a:tcPr/>
                </a:tc>
                <a:tc>
                  <a:txBody>
                    <a:bodyPr/>
                    <a:lstStyle/>
                    <a:p>
                      <a:pPr algn="ctr"/>
                      <a:r>
                        <a:rPr lang="en-US" sz="1400" dirty="0"/>
                        <a:t>13</a:t>
                      </a:r>
                    </a:p>
                  </a:txBody>
                  <a:tcPr/>
                </a:tc>
                <a:extLst>
                  <a:ext uri="{0D108BD9-81ED-4DB2-BD59-A6C34878D82A}">
                    <a16:rowId xmlns:a16="http://schemas.microsoft.com/office/drawing/2014/main" xmlns="" val="1602843918"/>
                  </a:ext>
                </a:extLst>
              </a:tr>
              <a:tr h="312583">
                <a:tc>
                  <a:txBody>
                    <a:bodyPr/>
                    <a:lstStyle/>
                    <a:p>
                      <a:r>
                        <a:rPr lang="en-US" sz="1400" dirty="0"/>
                        <a:t>OI Prophylaxis</a:t>
                      </a:r>
                    </a:p>
                  </a:txBody>
                  <a:tcPr/>
                </a:tc>
                <a:tc>
                  <a:txBody>
                    <a:bodyPr/>
                    <a:lstStyle/>
                    <a:p>
                      <a:pPr algn="ctr"/>
                      <a:r>
                        <a:rPr lang="en-US" sz="1400" dirty="0"/>
                        <a:t>7</a:t>
                      </a:r>
                    </a:p>
                  </a:txBody>
                  <a:tcPr/>
                </a:tc>
                <a:extLst>
                  <a:ext uri="{0D108BD9-81ED-4DB2-BD59-A6C34878D82A}">
                    <a16:rowId xmlns:a16="http://schemas.microsoft.com/office/drawing/2014/main" xmlns="" val="1644570527"/>
                  </a:ext>
                </a:extLst>
              </a:tr>
              <a:tr h="312583">
                <a:tc>
                  <a:txBody>
                    <a:bodyPr/>
                    <a:lstStyle/>
                    <a:p>
                      <a:r>
                        <a:rPr lang="en-US" sz="1400" dirty="0"/>
                        <a:t>Viral Load Monitoring</a:t>
                      </a:r>
                    </a:p>
                  </a:txBody>
                  <a:tcPr/>
                </a:tc>
                <a:tc>
                  <a:txBody>
                    <a:bodyPr/>
                    <a:lstStyle/>
                    <a:p>
                      <a:pPr algn="ctr"/>
                      <a:r>
                        <a:rPr lang="en-US" sz="1400" dirty="0"/>
                        <a:t>7</a:t>
                      </a:r>
                    </a:p>
                  </a:txBody>
                  <a:tcPr/>
                </a:tc>
                <a:extLst>
                  <a:ext uri="{0D108BD9-81ED-4DB2-BD59-A6C34878D82A}">
                    <a16:rowId xmlns:a16="http://schemas.microsoft.com/office/drawing/2014/main" xmlns="" val="2873883015"/>
                  </a:ext>
                </a:extLst>
              </a:tr>
              <a:tr h="312583">
                <a:tc>
                  <a:txBody>
                    <a:bodyPr/>
                    <a:lstStyle/>
                    <a:p>
                      <a:r>
                        <a:rPr lang="en-US" sz="1400" dirty="0"/>
                        <a:t>HIV/TB Care Delivery</a:t>
                      </a:r>
                    </a:p>
                  </a:txBody>
                  <a:tcPr/>
                </a:tc>
                <a:tc>
                  <a:txBody>
                    <a:bodyPr/>
                    <a:lstStyle/>
                    <a:p>
                      <a:pPr algn="ctr"/>
                      <a:r>
                        <a:rPr lang="en-US" sz="1400" dirty="0"/>
                        <a:t>15</a:t>
                      </a:r>
                    </a:p>
                  </a:txBody>
                  <a:tcPr/>
                </a:tc>
                <a:extLst>
                  <a:ext uri="{0D108BD9-81ED-4DB2-BD59-A6C34878D82A}">
                    <a16:rowId xmlns:a16="http://schemas.microsoft.com/office/drawing/2014/main" xmlns="" val="3776907130"/>
                  </a:ext>
                </a:extLst>
              </a:tr>
              <a:tr h="312583">
                <a:tc>
                  <a:txBody>
                    <a:bodyPr/>
                    <a:lstStyle/>
                    <a:p>
                      <a:r>
                        <a:rPr lang="en-US" sz="1400" dirty="0"/>
                        <a:t>Provider Engagement/Training</a:t>
                      </a:r>
                    </a:p>
                  </a:txBody>
                  <a:tcPr/>
                </a:tc>
                <a:tc>
                  <a:txBody>
                    <a:bodyPr/>
                    <a:lstStyle/>
                    <a:p>
                      <a:pPr algn="ctr"/>
                      <a:r>
                        <a:rPr lang="en-US" sz="1400" dirty="0"/>
                        <a:t>1</a:t>
                      </a:r>
                    </a:p>
                  </a:txBody>
                  <a:tcPr/>
                </a:tc>
                <a:extLst>
                  <a:ext uri="{0D108BD9-81ED-4DB2-BD59-A6C34878D82A}">
                    <a16:rowId xmlns:a16="http://schemas.microsoft.com/office/drawing/2014/main" xmlns="" val="3478185492"/>
                  </a:ext>
                </a:extLst>
              </a:tr>
              <a:tr h="312583">
                <a:tc>
                  <a:txBody>
                    <a:bodyPr/>
                    <a:lstStyle/>
                    <a:p>
                      <a:r>
                        <a:rPr lang="en-US" sz="1400" dirty="0"/>
                        <a:t>Supply Chain Management</a:t>
                      </a:r>
                    </a:p>
                  </a:txBody>
                  <a:tcPr/>
                </a:tc>
                <a:tc>
                  <a:txBody>
                    <a:bodyPr/>
                    <a:lstStyle/>
                    <a:p>
                      <a:pPr algn="ctr"/>
                      <a:r>
                        <a:rPr lang="en-US" sz="1400" dirty="0"/>
                        <a:t>3</a:t>
                      </a:r>
                    </a:p>
                  </a:txBody>
                  <a:tcPr/>
                </a:tc>
                <a:extLst>
                  <a:ext uri="{0D108BD9-81ED-4DB2-BD59-A6C34878D82A}">
                    <a16:rowId xmlns:a16="http://schemas.microsoft.com/office/drawing/2014/main" xmlns="" val="3766683826"/>
                  </a:ext>
                </a:extLst>
              </a:tr>
            </a:tbl>
          </a:graphicData>
        </a:graphic>
      </p:graphicFrame>
    </p:spTree>
    <p:extLst>
      <p:ext uri="{BB962C8B-B14F-4D97-AF65-F5344CB8AC3E}">
        <p14:creationId xmlns:p14="http://schemas.microsoft.com/office/powerpoint/2010/main" val="155252714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32934" y="365125"/>
            <a:ext cx="6062133" cy="1325563"/>
          </a:xfrm>
        </p:spPr>
        <p:txBody>
          <a:bodyPr/>
          <a:lstStyle/>
          <a:p>
            <a:r>
              <a:rPr lang="en-US" dirty="0" smtClean="0"/>
              <a:t>QA Process</a:t>
            </a:r>
            <a:endParaRPr lang="en-US" dirty="0"/>
          </a:p>
        </p:txBody>
      </p:sp>
      <p:sp>
        <p:nvSpPr>
          <p:cNvPr id="7" name="Oval 6"/>
          <p:cNvSpPr/>
          <p:nvPr/>
        </p:nvSpPr>
        <p:spPr>
          <a:xfrm>
            <a:off x="294750" y="743481"/>
            <a:ext cx="568850" cy="568850"/>
          </a:xfrm>
          <a:prstGeom prst="ellipse">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dirty="0" smtClean="0">
                <a:solidFill>
                  <a:schemeClr val="tx1">
                    <a:lumMod val="85000"/>
                    <a:lumOff val="15000"/>
                  </a:schemeClr>
                </a:solidFill>
              </a:rPr>
              <a:t>2.1</a:t>
            </a:r>
            <a:endParaRPr lang="en-US" sz="1300" dirty="0">
              <a:solidFill>
                <a:schemeClr val="tx1">
                  <a:lumMod val="85000"/>
                  <a:lumOff val="15000"/>
                </a:schemeClr>
              </a:solidFill>
            </a:endParaRPr>
          </a:p>
        </p:txBody>
      </p:sp>
      <p:sp>
        <p:nvSpPr>
          <p:cNvPr id="9" name="Content Placeholder 8"/>
          <p:cNvSpPr>
            <a:spLocks noGrp="1"/>
          </p:cNvSpPr>
          <p:nvPr>
            <p:ph idx="1"/>
          </p:nvPr>
        </p:nvSpPr>
        <p:spPr/>
        <p:txBody>
          <a:bodyPr>
            <a:normAutofit lnSpcReduction="10000"/>
          </a:bodyPr>
          <a:lstStyle/>
          <a:p>
            <a:endParaRPr lang="en-US" dirty="0" smtClean="0"/>
          </a:p>
          <a:p>
            <a:r>
              <a:rPr lang="en-US" dirty="0" smtClean="0"/>
              <a:t>Elliot reads each article for a given intervention and reviews relevant QA fields (those used in the UCSR)</a:t>
            </a:r>
          </a:p>
          <a:p>
            <a:r>
              <a:rPr lang="en-US" dirty="0" smtClean="0"/>
              <a:t>Elliot creates new columns next to each QA field for notes</a:t>
            </a:r>
          </a:p>
          <a:p>
            <a:r>
              <a:rPr lang="en-US" dirty="0" smtClean="0"/>
              <a:t>Elliot uses code for any edits (e.g. to change ‘urban’ to ‘rural’ in “</a:t>
            </a:r>
            <a:r>
              <a:rPr lang="en-US" dirty="0" err="1" smtClean="0"/>
              <a:t>Urbanicity</a:t>
            </a:r>
            <a:r>
              <a:rPr lang="en-US" dirty="0" smtClean="0"/>
              <a:t>” field Elliot notes ‘@rural’ ) in the relevant adjacent cell</a:t>
            </a:r>
          </a:p>
          <a:p>
            <a:r>
              <a:rPr lang="en-US" dirty="0" smtClean="0"/>
              <a:t>As needed, Elliot consults with extraction team for clarifications</a:t>
            </a:r>
          </a:p>
          <a:p>
            <a:pPr marL="0" indent="0">
              <a:buNone/>
            </a:pPr>
            <a:endParaRPr lang="en-US" b="1" dirty="0" smtClean="0"/>
          </a:p>
          <a:p>
            <a:pPr marL="0" indent="0">
              <a:buNone/>
            </a:pPr>
            <a:r>
              <a:rPr lang="en-US" b="1" dirty="0" smtClean="0"/>
              <a:t>Once complete, Elliot sends QA’d dataset to primary extractor for review of proposed edits</a:t>
            </a:r>
          </a:p>
          <a:p>
            <a:endParaRPr lang="en-US" dirty="0"/>
          </a:p>
        </p:txBody>
      </p:sp>
      <p:pic>
        <p:nvPicPr>
          <p:cNvPr id="11" name="Picture 10"/>
          <p:cNvPicPr>
            <a:picLocks noChangeAspect="1"/>
          </p:cNvPicPr>
          <p:nvPr/>
        </p:nvPicPr>
        <p:blipFill>
          <a:blip r:embed="rId2"/>
          <a:stretch>
            <a:fillRect/>
          </a:stretch>
        </p:blipFill>
        <p:spPr>
          <a:xfrm>
            <a:off x="8136464" y="288923"/>
            <a:ext cx="3708400" cy="1807324"/>
          </a:xfrm>
          <a:prstGeom prst="rect">
            <a:avLst/>
          </a:prstGeom>
        </p:spPr>
      </p:pic>
      <p:sp>
        <p:nvSpPr>
          <p:cNvPr id="8" name="TextBox 7"/>
          <p:cNvSpPr txBox="1"/>
          <p:nvPr/>
        </p:nvSpPr>
        <p:spPr>
          <a:xfrm>
            <a:off x="9076267" y="238124"/>
            <a:ext cx="643466" cy="662781"/>
          </a:xfrm>
          <a:prstGeom prst="rect">
            <a:avLst/>
          </a:prstGeom>
          <a:solidFill>
            <a:schemeClr val="accent4">
              <a:lumMod val="20000"/>
              <a:lumOff val="80000"/>
              <a:alpha val="23000"/>
            </a:schemeClr>
          </a:solidFill>
          <a:ln>
            <a:solidFill>
              <a:schemeClr val="accent4">
                <a:lumMod val="75000"/>
              </a:schemeClr>
            </a:solidFill>
          </a:ln>
        </p:spPr>
        <p:txBody>
          <a:bodyPr wrap="square" rtlCol="0">
            <a:spAutoFit/>
          </a:bodyPr>
          <a:lstStyle/>
          <a:p>
            <a:endParaRPr lang="en-US"/>
          </a:p>
        </p:txBody>
      </p:sp>
    </p:spTree>
    <p:extLst>
      <p:ext uri="{BB962C8B-B14F-4D97-AF65-F5344CB8AC3E}">
        <p14:creationId xmlns:p14="http://schemas.microsoft.com/office/powerpoint/2010/main" val="154654554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32934" y="365125"/>
            <a:ext cx="6062133" cy="1325563"/>
          </a:xfrm>
        </p:spPr>
        <p:txBody>
          <a:bodyPr/>
          <a:lstStyle/>
          <a:p>
            <a:r>
              <a:rPr lang="en-US" dirty="0" smtClean="0"/>
              <a:t>Long file transformed to wide file</a:t>
            </a:r>
            <a:endParaRPr lang="en-US" dirty="0"/>
          </a:p>
        </p:txBody>
      </p:sp>
      <p:sp>
        <p:nvSpPr>
          <p:cNvPr id="7" name="Oval 6"/>
          <p:cNvSpPr/>
          <p:nvPr/>
        </p:nvSpPr>
        <p:spPr>
          <a:xfrm>
            <a:off x="294750" y="743481"/>
            <a:ext cx="568850" cy="568850"/>
          </a:xfrm>
          <a:prstGeom prst="ellipse">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dirty="0" smtClean="0">
                <a:solidFill>
                  <a:schemeClr val="tx1">
                    <a:lumMod val="85000"/>
                    <a:lumOff val="15000"/>
                  </a:schemeClr>
                </a:solidFill>
              </a:rPr>
              <a:t>2.2</a:t>
            </a:r>
            <a:endParaRPr lang="en-US" sz="1300" dirty="0">
              <a:solidFill>
                <a:schemeClr val="tx1">
                  <a:lumMod val="85000"/>
                  <a:lumOff val="15000"/>
                </a:schemeClr>
              </a:solidFill>
            </a:endParaRPr>
          </a:p>
        </p:txBody>
      </p:sp>
      <p:sp>
        <p:nvSpPr>
          <p:cNvPr id="9" name="Content Placeholder 8"/>
          <p:cNvSpPr>
            <a:spLocks noGrp="1"/>
          </p:cNvSpPr>
          <p:nvPr>
            <p:ph idx="1"/>
          </p:nvPr>
        </p:nvSpPr>
        <p:spPr>
          <a:xfrm>
            <a:off x="838200" y="2307961"/>
            <a:ext cx="11006664" cy="4550039"/>
          </a:xfrm>
        </p:spPr>
        <p:txBody>
          <a:bodyPr>
            <a:normAutofit fontScale="92500" lnSpcReduction="10000"/>
          </a:bodyPr>
          <a:lstStyle/>
          <a:p>
            <a:r>
              <a:rPr lang="en-US" dirty="0" smtClean="0"/>
              <a:t>Code has been written to perform this process. It must be adapted for each intervention. The code includes the following elements: </a:t>
            </a:r>
          </a:p>
          <a:p>
            <a:endParaRPr lang="en-US" sz="1600" dirty="0" smtClean="0"/>
          </a:p>
          <a:p>
            <a:pPr lvl="1"/>
            <a:r>
              <a:rPr lang="en-US" sz="2500" dirty="0" smtClean="0"/>
              <a:t>Inflate prices </a:t>
            </a:r>
            <a:r>
              <a:rPr lang="en-US" sz="2500" smtClean="0"/>
              <a:t>to 2017 </a:t>
            </a:r>
            <a:r>
              <a:rPr lang="en-US" sz="2500" dirty="0" smtClean="0"/>
              <a:t>dollars using GDP deflator</a:t>
            </a:r>
          </a:p>
          <a:p>
            <a:pPr lvl="1"/>
            <a:r>
              <a:rPr lang="en-US" sz="2500" dirty="0" smtClean="0"/>
              <a:t>Cycle through input cost categories (as reported, standard input, activity) and create binaries for reshape process </a:t>
            </a:r>
          </a:p>
          <a:p>
            <a:pPr lvl="1"/>
            <a:r>
              <a:rPr lang="en-US" sz="2500" dirty="0" smtClean="0"/>
              <a:t>Initial cleaning of study attributes variables and creation of variables to be used in analysis (e.g. meta facility category)</a:t>
            </a:r>
          </a:p>
          <a:p>
            <a:pPr lvl="1"/>
            <a:r>
              <a:rPr lang="en-US" sz="2500" dirty="0" smtClean="0"/>
              <a:t>Collapse input cost categories and merge with broad cost category so that in wide format and merge with study attributes</a:t>
            </a:r>
          </a:p>
          <a:p>
            <a:endParaRPr lang="en-US" dirty="0"/>
          </a:p>
          <a:p>
            <a:pPr marL="0" indent="0">
              <a:buNone/>
            </a:pPr>
            <a:r>
              <a:rPr lang="en-US" b="1" dirty="0" smtClean="0"/>
              <a:t>Output wide file as a Stata </a:t>
            </a:r>
            <a:r>
              <a:rPr lang="en-US" b="1" dirty="0" err="1" smtClean="0"/>
              <a:t>dta</a:t>
            </a:r>
            <a:r>
              <a:rPr lang="en-US" b="1" dirty="0" smtClean="0"/>
              <a:t> for concurrent analysis process and data prep</a:t>
            </a:r>
            <a:endParaRPr lang="en-US" b="1" dirty="0"/>
          </a:p>
        </p:txBody>
      </p:sp>
      <p:pic>
        <p:nvPicPr>
          <p:cNvPr id="11" name="Picture 10"/>
          <p:cNvPicPr>
            <a:picLocks noChangeAspect="1"/>
          </p:cNvPicPr>
          <p:nvPr/>
        </p:nvPicPr>
        <p:blipFill>
          <a:blip r:embed="rId3"/>
          <a:stretch>
            <a:fillRect/>
          </a:stretch>
        </p:blipFill>
        <p:spPr>
          <a:xfrm>
            <a:off x="8136464" y="288923"/>
            <a:ext cx="3708400" cy="1807324"/>
          </a:xfrm>
          <a:prstGeom prst="rect">
            <a:avLst/>
          </a:prstGeom>
        </p:spPr>
      </p:pic>
      <p:sp>
        <p:nvSpPr>
          <p:cNvPr id="8" name="TextBox 7"/>
          <p:cNvSpPr txBox="1"/>
          <p:nvPr/>
        </p:nvSpPr>
        <p:spPr>
          <a:xfrm>
            <a:off x="8839201" y="906197"/>
            <a:ext cx="541866" cy="662781"/>
          </a:xfrm>
          <a:prstGeom prst="rect">
            <a:avLst/>
          </a:prstGeom>
          <a:solidFill>
            <a:schemeClr val="accent4">
              <a:lumMod val="20000"/>
              <a:lumOff val="80000"/>
              <a:alpha val="23000"/>
            </a:schemeClr>
          </a:solidFill>
          <a:ln>
            <a:solidFill>
              <a:schemeClr val="accent4">
                <a:lumMod val="75000"/>
              </a:schemeClr>
            </a:solidFill>
          </a:ln>
        </p:spPr>
        <p:txBody>
          <a:bodyPr wrap="square" rtlCol="0">
            <a:spAutoFit/>
          </a:bodyPr>
          <a:lstStyle/>
          <a:p>
            <a:endParaRPr lang="en-US"/>
          </a:p>
        </p:txBody>
      </p:sp>
    </p:spTree>
    <p:extLst>
      <p:ext uri="{BB962C8B-B14F-4D97-AF65-F5344CB8AC3E}">
        <p14:creationId xmlns:p14="http://schemas.microsoft.com/office/powerpoint/2010/main" val="146736281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32934" y="365125"/>
            <a:ext cx="6265333" cy="1325563"/>
          </a:xfrm>
        </p:spPr>
        <p:txBody>
          <a:bodyPr/>
          <a:lstStyle/>
          <a:p>
            <a:r>
              <a:rPr lang="en-US" dirty="0" smtClean="0"/>
              <a:t>Analysis </a:t>
            </a:r>
            <a:r>
              <a:rPr lang="en-US" smtClean="0"/>
              <a:t>process for UCOST</a:t>
            </a:r>
            <a:endParaRPr lang="en-US" dirty="0"/>
          </a:p>
        </p:txBody>
      </p:sp>
      <p:sp>
        <p:nvSpPr>
          <p:cNvPr id="7" name="Oval 6"/>
          <p:cNvSpPr/>
          <p:nvPr/>
        </p:nvSpPr>
        <p:spPr>
          <a:xfrm>
            <a:off x="294750" y="743481"/>
            <a:ext cx="568850" cy="568850"/>
          </a:xfrm>
          <a:prstGeom prst="ellipse">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300" dirty="0" smtClean="0">
                <a:solidFill>
                  <a:schemeClr val="tx1">
                    <a:lumMod val="85000"/>
                    <a:lumOff val="15000"/>
                  </a:schemeClr>
                </a:solidFill>
              </a:rPr>
              <a:t>2.2</a:t>
            </a:r>
            <a:endParaRPr lang="en-US" sz="1300" dirty="0">
              <a:solidFill>
                <a:schemeClr val="tx1">
                  <a:lumMod val="85000"/>
                  <a:lumOff val="15000"/>
                </a:schemeClr>
              </a:solidFill>
            </a:endParaRPr>
          </a:p>
        </p:txBody>
      </p:sp>
      <p:sp>
        <p:nvSpPr>
          <p:cNvPr id="9" name="Content Placeholder 8"/>
          <p:cNvSpPr>
            <a:spLocks noGrp="1"/>
          </p:cNvSpPr>
          <p:nvPr>
            <p:ph idx="1"/>
          </p:nvPr>
        </p:nvSpPr>
        <p:spPr/>
        <p:txBody>
          <a:bodyPr/>
          <a:lstStyle/>
          <a:p>
            <a:r>
              <a:rPr lang="en-US" dirty="0" smtClean="0"/>
              <a:t>Drew</a:t>
            </a:r>
            <a:endParaRPr lang="en-US" dirty="0"/>
          </a:p>
        </p:txBody>
      </p:sp>
      <p:pic>
        <p:nvPicPr>
          <p:cNvPr id="11" name="Picture 10"/>
          <p:cNvPicPr>
            <a:picLocks noChangeAspect="1"/>
          </p:cNvPicPr>
          <p:nvPr/>
        </p:nvPicPr>
        <p:blipFill>
          <a:blip r:embed="rId2"/>
          <a:stretch>
            <a:fillRect/>
          </a:stretch>
        </p:blipFill>
        <p:spPr>
          <a:xfrm>
            <a:off x="8136464" y="288923"/>
            <a:ext cx="3708400" cy="1807324"/>
          </a:xfrm>
          <a:prstGeom prst="rect">
            <a:avLst/>
          </a:prstGeom>
        </p:spPr>
      </p:pic>
      <p:sp>
        <p:nvSpPr>
          <p:cNvPr id="8" name="TextBox 7"/>
          <p:cNvSpPr txBox="1"/>
          <p:nvPr/>
        </p:nvSpPr>
        <p:spPr>
          <a:xfrm>
            <a:off x="8822266" y="1653069"/>
            <a:ext cx="626533" cy="493978"/>
          </a:xfrm>
          <a:prstGeom prst="rect">
            <a:avLst/>
          </a:prstGeom>
          <a:solidFill>
            <a:schemeClr val="accent4">
              <a:lumMod val="20000"/>
              <a:lumOff val="80000"/>
              <a:alpha val="23000"/>
            </a:schemeClr>
          </a:solidFill>
          <a:ln>
            <a:solidFill>
              <a:schemeClr val="accent4">
                <a:lumMod val="75000"/>
              </a:schemeClr>
            </a:solidFill>
          </a:ln>
        </p:spPr>
        <p:txBody>
          <a:bodyPr wrap="square" rtlCol="0">
            <a:spAutoFit/>
          </a:bodyPr>
          <a:lstStyle/>
          <a:p>
            <a:endParaRPr lang="en-US"/>
          </a:p>
        </p:txBody>
      </p:sp>
    </p:spTree>
    <p:extLst>
      <p:ext uri="{BB962C8B-B14F-4D97-AF65-F5344CB8AC3E}">
        <p14:creationId xmlns:p14="http://schemas.microsoft.com/office/powerpoint/2010/main" val="1541046444"/>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1271</TotalTime>
  <Words>910</Words>
  <Application>Microsoft Macintosh PowerPoint</Application>
  <PresentationFormat>Widescreen</PresentationFormat>
  <Paragraphs>170</Paragraphs>
  <Slides>14</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Calibri</vt:lpstr>
      <vt:lpstr>Calibri Light</vt:lpstr>
      <vt:lpstr>Wingdings</vt:lpstr>
      <vt:lpstr>Arial</vt:lpstr>
      <vt:lpstr>Office Theme</vt:lpstr>
      <vt:lpstr>Extraction             UCSR</vt:lpstr>
      <vt:lpstr>Overview</vt:lpstr>
      <vt:lpstr>PowerPoint Presentation</vt:lpstr>
      <vt:lpstr>PowerPoint Presentation</vt:lpstr>
      <vt:lpstr>Completed extraction</vt:lpstr>
      <vt:lpstr>Completed extraction </vt:lpstr>
      <vt:lpstr>QA Process</vt:lpstr>
      <vt:lpstr>Long file transformed to wide file</vt:lpstr>
      <vt:lpstr>Analysis process for UCOST</vt:lpstr>
      <vt:lpstr>Data prep for UCSR &amp; checks</vt:lpstr>
      <vt:lpstr>Data prep for UCSR &amp; checks</vt:lpstr>
      <vt:lpstr>Back to extractors for template clean-up</vt:lpstr>
      <vt:lpstr>Final check of wide file</vt:lpstr>
      <vt:lpstr>Wide file sent to add to UCSR</vt:lpstr>
    </vt:vector>
  </TitlesOfParts>
  <Company/>
  <LinksUpToDate>false</LinksUpToDate>
  <SharedDoc>false</SharedDoc>
  <HyperlinksChanged>false</HyperlinksChanged>
  <AppVersion>15.0037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Extraction to UCSR</dc:title>
  <dc:creator>LILY T. ALEXANDER</dc:creator>
  <cp:lastModifiedBy>LILY T. ALEXANDER</cp:lastModifiedBy>
  <cp:revision>18</cp:revision>
  <cp:lastPrinted>2018-02-26T22:46:59Z</cp:lastPrinted>
  <dcterms:created xsi:type="dcterms:W3CDTF">2018-02-26T18:51:37Z</dcterms:created>
  <dcterms:modified xsi:type="dcterms:W3CDTF">2018-02-27T16:03:20Z</dcterms:modified>
</cp:coreProperties>
</file>

<file path=docProps/thumbnail.jpeg>
</file>